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08" r:id="rId4"/>
  </p:sldMasterIdLst>
  <p:notesMasterIdLst>
    <p:notesMasterId r:id="rId22"/>
  </p:notesMasterIdLst>
  <p:sldIdLst>
    <p:sldId id="256" r:id="rId5"/>
    <p:sldId id="317" r:id="rId6"/>
    <p:sldId id="346" r:id="rId7"/>
    <p:sldId id="300" r:id="rId8"/>
    <p:sldId id="347" r:id="rId9"/>
    <p:sldId id="349" r:id="rId10"/>
    <p:sldId id="311" r:id="rId11"/>
    <p:sldId id="350" r:id="rId12"/>
    <p:sldId id="322" r:id="rId13"/>
    <p:sldId id="321" r:id="rId14"/>
    <p:sldId id="326" r:id="rId15"/>
    <p:sldId id="325" r:id="rId16"/>
    <p:sldId id="324" r:id="rId17"/>
    <p:sldId id="331" r:id="rId18"/>
    <p:sldId id="330" r:id="rId19"/>
    <p:sldId id="332" r:id="rId20"/>
    <p:sldId id="34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A92117"/>
    <a:srgbClr val="A33D1D"/>
    <a:srgbClr val="E6482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6" y="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vant1\shared\MHSO\Working%20Data\Data%20Requests\MHSO\Tom%20Gianni\Maryland%202008_2016%20fatality%20and%20serious%20injury%20rates_January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Maryland Traffic Fatalities &amp; Fatality Rate 2008–2016</a:t>
            </a:r>
          </a:p>
        </c:rich>
      </c:tx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2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0070C0"/>
          </a:solidFill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Fatalities!$C$7</c:f>
              <c:strCache>
                <c:ptCount val="1"/>
                <c:pt idx="0">
                  <c:v>Fatalities </c:v>
                </c:pt>
              </c:strCache>
            </c:strRef>
          </c:tx>
          <c:spPr>
            <a:ln>
              <a:solidFill>
                <a:schemeClr val="tx2"/>
              </a:solidFill>
            </a:ln>
            <a:effectLst>
              <a:glow>
                <a:schemeClr val="accent1"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Fatalities!$D$6:$L$6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Fatalities!$D$7:$L$7</c:f>
              <c:numCache>
                <c:formatCode>General</c:formatCode>
                <c:ptCount val="9"/>
                <c:pt idx="0">
                  <c:v>592</c:v>
                </c:pt>
                <c:pt idx="1">
                  <c:v>550</c:v>
                </c:pt>
                <c:pt idx="2">
                  <c:v>496</c:v>
                </c:pt>
                <c:pt idx="3">
                  <c:v>488</c:v>
                </c:pt>
                <c:pt idx="4">
                  <c:v>511</c:v>
                </c:pt>
                <c:pt idx="5">
                  <c:v>466</c:v>
                </c:pt>
                <c:pt idx="6">
                  <c:v>443</c:v>
                </c:pt>
                <c:pt idx="7">
                  <c:v>521</c:v>
                </c:pt>
                <c:pt idx="8">
                  <c:v>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65-453D-A07F-30E73860C4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overlap val="25"/>
        <c:axId val="88500096"/>
        <c:axId val="88501632"/>
      </c:barChart>
      <c:lineChart>
        <c:grouping val="standard"/>
        <c:varyColors val="0"/>
        <c:ser>
          <c:idx val="1"/>
          <c:order val="1"/>
          <c:tx>
            <c:strRef>
              <c:f>Fatalities!$C$8</c:f>
              <c:strCache>
                <c:ptCount val="1"/>
                <c:pt idx="0">
                  <c:v>Fatality Rate per 100 MVMT </c:v>
                </c:pt>
              </c:strCache>
            </c:strRef>
          </c:tx>
          <c:spPr>
            <a:ln w="38100" cap="sq">
              <a:solidFill>
                <a:schemeClr val="accent6">
                  <a:lumMod val="75000"/>
                  <a:alpha val="80000"/>
                </a:schemeClr>
              </a:solidFill>
              <a:bevel/>
            </a:ln>
            <a:effectLst>
              <a:glow>
                <a:schemeClr val="accent1">
                  <a:alpha val="42000"/>
                </a:schemeClr>
              </a:glow>
              <a:outerShdw blurRad="101600" dist="50800" dir="3000000" algn="ctr" rotWithShape="0">
                <a:srgbClr val="000000">
                  <a:alpha val="99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-3.4371885390014741E-2"/>
                  <c:y val="-6.1430644129300445E-2"/>
                </c:manualLayout>
              </c:layout>
              <c:spPr>
                <a:scene3d>
                  <a:camera prst="orthographicFront"/>
                  <a:lightRig rig="threePt" dir="t"/>
                </a:scene3d>
              </c:spPr>
              <c:txPr>
                <a:bodyPr rot="0"/>
                <a:lstStyle/>
                <a:p>
                  <a:pPr>
                    <a:defRPr sz="140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65-453D-A07F-30E73860C4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Fatalities!$D$6:$L$6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Fatalities!$D$8:$L$8</c:f>
              <c:numCache>
                <c:formatCode>General</c:formatCode>
                <c:ptCount val="9"/>
                <c:pt idx="0">
                  <c:v>1.08</c:v>
                </c:pt>
                <c:pt idx="1">
                  <c:v>0.99</c:v>
                </c:pt>
                <c:pt idx="2">
                  <c:v>0.88</c:v>
                </c:pt>
                <c:pt idx="3">
                  <c:v>0.87</c:v>
                </c:pt>
                <c:pt idx="4">
                  <c:v>0.91</c:v>
                </c:pt>
                <c:pt idx="5">
                  <c:v>0.83</c:v>
                </c:pt>
                <c:pt idx="6">
                  <c:v>0.79</c:v>
                </c:pt>
                <c:pt idx="7">
                  <c:v>0.91</c:v>
                </c:pt>
                <c:pt idx="8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65-453D-A07F-30E73860C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108608"/>
        <c:axId val="104957824"/>
      </c:lineChart>
      <c:catAx>
        <c:axId val="8850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501632"/>
        <c:crosses val="autoZero"/>
        <c:auto val="1"/>
        <c:lblAlgn val="ctr"/>
        <c:lblOffset val="100"/>
        <c:noMultiLvlLbl val="0"/>
      </c:catAx>
      <c:valAx>
        <c:axId val="88501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8500096"/>
        <c:crosses val="autoZero"/>
        <c:crossBetween val="between"/>
      </c:valAx>
      <c:valAx>
        <c:axId val="1049578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05108608"/>
        <c:crosses val="max"/>
        <c:crossBetween val="between"/>
      </c:valAx>
      <c:catAx>
        <c:axId val="105108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95782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9B0DA-A210-4DF7-AF0A-98C7635A53C4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8E742-F0D2-4F5B-B6D2-299D1631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588ADE4-9830-4617-84AB-8ABEDB76B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516E15C-2FF3-4909-A560-D2FACB5A8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62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AB2FCC3-8E28-4E3E-BCCC-C74A0FF6D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6CE2969-D13D-4D14-BAAD-CF3EFFCA1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9B2C374-21A4-4E56-BE58-B8BD97B7A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976480-7D66-4668-B0FA-DCCFE1B20156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3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C464A86E-7FFA-40CC-ADD8-DC35261B81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8A97A36-A165-4D4E-8054-D9E8D86DB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47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600" y="1894989"/>
            <a:ext cx="7695054" cy="435133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C00000"/>
                </a:solidFill>
              </a:defRPr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600"/>
            </a:lvl3pPr>
            <a:lvl4pPr>
              <a:buClr>
                <a:srgbClr val="C00000"/>
              </a:buClr>
              <a:defRPr sz="1400"/>
            </a:lvl4pPr>
            <a:lvl5pPr>
              <a:buClr>
                <a:srgbClr val="C00000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435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8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33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5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96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9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769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74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542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35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23378" y="1894989"/>
            <a:ext cx="3216275" cy="260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44600" y="1894989"/>
            <a:ext cx="4191000" cy="435133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C00000"/>
                </a:solidFill>
              </a:defRPr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600"/>
            </a:lvl3pPr>
            <a:lvl4pPr>
              <a:buClr>
                <a:srgbClr val="C00000"/>
              </a:buClr>
              <a:defRPr sz="1400"/>
            </a:lvl4pPr>
            <a:lvl5pPr>
              <a:buClr>
                <a:srgbClr val="C00000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181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804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239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266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17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748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705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580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6420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8764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E82E9-2754-4ADE-8D5A-F59961D5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C7A08-79D3-46F9-BEF0-B2E1C2DC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F3C4C-3F1F-4A17-A565-E88868A8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3EFC0A-C6A8-4D70-A7DE-C13FCC66B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04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3466" y="1709740"/>
            <a:ext cx="6883401" cy="2345793"/>
          </a:xfrm>
        </p:spPr>
        <p:txBody>
          <a:bodyPr anchor="b"/>
          <a:lstStyle>
            <a:lvl1pPr>
              <a:defRPr sz="45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3466" y="4120180"/>
            <a:ext cx="688340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34533" y="1261533"/>
            <a:ext cx="7865534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3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16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A06CF9-34CD-4492-9D05-CAA1A90D6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2D577E-787E-4316-8A41-51FADA0C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CD901F-BA52-46A1-9976-130C2397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E2688AA4-B235-4560-807F-C0054ED98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708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23378" y="1894989"/>
            <a:ext cx="3216275" cy="260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44600" y="1894989"/>
            <a:ext cx="4191000" cy="435133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C00000"/>
                </a:solidFill>
              </a:defRPr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600"/>
            </a:lvl3pPr>
            <a:lvl4pPr>
              <a:buClr>
                <a:srgbClr val="C00000"/>
              </a:buClr>
              <a:defRPr sz="1400"/>
            </a:lvl4pPr>
            <a:lvl5pPr>
              <a:buClr>
                <a:srgbClr val="C00000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637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40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168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938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826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767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2950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1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3286A1-BA12-4264-B384-392E97E9470E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865CBA-9B58-4777-B941-F1B14E51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30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876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945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8086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383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056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775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673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4D237-B800-45A6-9C0F-320AF7AC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6D60B-EF62-4F70-B6BB-22B64C47F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F24A1-8711-42BB-BB99-1905B125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64D969C-B880-41A0-8891-771A9D74F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631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07266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23378" y="1894989"/>
            <a:ext cx="3216275" cy="260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44600" y="1894989"/>
            <a:ext cx="4191000" cy="435133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C00000"/>
                </a:solidFill>
              </a:defRPr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600"/>
            </a:lvl3pPr>
            <a:lvl4pPr>
              <a:buClr>
                <a:srgbClr val="C00000"/>
              </a:buClr>
              <a:defRPr sz="1400"/>
            </a:lvl4pPr>
            <a:lvl5pPr>
              <a:buClr>
                <a:srgbClr val="C00000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93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5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0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5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0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6.jpe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453"/>
            <a:ext cx="1016000" cy="966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9" y="4962372"/>
            <a:ext cx="1004198" cy="101489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Rectangle 8"/>
          <p:cNvSpPr/>
          <p:nvPr userDrawn="1"/>
        </p:nvSpPr>
        <p:spPr>
          <a:xfrm>
            <a:off x="0" y="1929171"/>
            <a:ext cx="1020657" cy="1020657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5977684"/>
            <a:ext cx="1020657" cy="880316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2939138"/>
            <a:ext cx="1020657" cy="1020657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118" y="938621"/>
            <a:ext cx="1020657" cy="1020657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952405"/>
            <a:ext cx="1020657" cy="1020657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76867" y="1448949"/>
            <a:ext cx="77627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4748" y="487348"/>
            <a:ext cx="7764905" cy="954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467" y="6397591"/>
            <a:ext cx="1946186" cy="2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3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51" r:id="rId3"/>
    <p:sldLayoutId id="214748365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b="1" kern="1200">
          <a:solidFill>
            <a:srgbClr val="C00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45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9124EB-94F3-4047-A76F-84B724681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E6501F-7038-44A1-9396-AD066F392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0E38327-8B7A-428A-9877-A36F1387C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6988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029" name="Picture 5" descr="Governors Logo">
            <a:extLst>
              <a:ext uri="{FF2B5EF4-FFF2-40B4-BE49-F238E27FC236}">
                <a16:creationId xmlns:a16="http://schemas.microsoft.com/office/drawing/2014/main" id="{992596EF-ED94-49AB-92AD-01234169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843588"/>
            <a:ext cx="2324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flag_maryland">
            <a:extLst>
              <a:ext uri="{FF2B5EF4-FFF2-40B4-BE49-F238E27FC236}">
                <a16:creationId xmlns:a16="http://schemas.microsoft.com/office/drawing/2014/main" id="{6E1650AF-581A-40AD-9B04-9C9457E6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6288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3" name="Rectangle 7">
            <a:extLst>
              <a:ext uri="{FF2B5EF4-FFF2-40B4-BE49-F238E27FC236}">
                <a16:creationId xmlns:a16="http://schemas.microsoft.com/office/drawing/2014/main" id="{295E9388-2127-4C0B-8E32-09D57308A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648200" cy="3057525"/>
          </a:xfrm>
          <a:prstGeom prst="rect">
            <a:avLst/>
          </a:prstGeom>
          <a:gradFill rotWithShape="1">
            <a:gsLst>
              <a:gs pos="0">
                <a:schemeClr val="bg1">
                  <a:alpha val="8100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0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AA8E15-FD78-47D6-85FF-05E6CDA9B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DA01DF-6665-4A2F-AB64-A25EB6A4F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23CF47-78B5-4CD9-BDD9-DFBE1D22F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6988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029" name="Picture 5" descr="Governors Logo">
            <a:extLst>
              <a:ext uri="{FF2B5EF4-FFF2-40B4-BE49-F238E27FC236}">
                <a16:creationId xmlns:a16="http://schemas.microsoft.com/office/drawing/2014/main" id="{4243F3B6-347A-4F69-85F8-B2D96F6EC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843588"/>
            <a:ext cx="2324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flag_maryland">
            <a:extLst>
              <a:ext uri="{FF2B5EF4-FFF2-40B4-BE49-F238E27FC236}">
                <a16:creationId xmlns:a16="http://schemas.microsoft.com/office/drawing/2014/main" id="{B98EC030-D35A-4A2E-985B-C66BBCDC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6288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3" name="Rectangle 7">
            <a:extLst>
              <a:ext uri="{FF2B5EF4-FFF2-40B4-BE49-F238E27FC236}">
                <a16:creationId xmlns:a16="http://schemas.microsoft.com/office/drawing/2014/main" id="{E377AEE0-2170-4ADF-B003-8F1E07AE0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648200" cy="3057525"/>
          </a:xfrm>
          <a:prstGeom prst="rect">
            <a:avLst/>
          </a:prstGeom>
          <a:gradFill rotWithShape="1">
            <a:gsLst>
              <a:gs pos="0">
                <a:schemeClr val="bg1">
                  <a:alpha val="8100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5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4.jpeg"/><Relationship Id="rId18" Type="http://schemas.openxmlformats.org/officeDocument/2006/relationships/image" Target="../media/image21.jpeg"/><Relationship Id="rId3" Type="http://schemas.openxmlformats.org/officeDocument/2006/relationships/image" Target="../media/image12.tiff"/><Relationship Id="rId21" Type="http://schemas.openxmlformats.org/officeDocument/2006/relationships/image" Target="../media/image24.png"/><Relationship Id="rId7" Type="http://schemas.openxmlformats.org/officeDocument/2006/relationships/image" Target="../media/image16.jpeg"/><Relationship Id="rId12" Type="http://schemas.openxmlformats.org/officeDocument/2006/relationships/image" Target="../media/image3.jpeg"/><Relationship Id="rId17" Type="http://schemas.openxmlformats.org/officeDocument/2006/relationships/image" Target="../media/image20.jpeg"/><Relationship Id="rId2" Type="http://schemas.openxmlformats.org/officeDocument/2006/relationships/image" Target="../media/image11.jpeg"/><Relationship Id="rId16" Type="http://schemas.openxmlformats.org/officeDocument/2006/relationships/image" Target="../media/image7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11" Type="http://schemas.openxmlformats.org/officeDocument/2006/relationships/image" Target="../media/image2.jpeg"/><Relationship Id="rId5" Type="http://schemas.openxmlformats.org/officeDocument/2006/relationships/image" Target="../media/image14.jpeg"/><Relationship Id="rId15" Type="http://schemas.openxmlformats.org/officeDocument/2006/relationships/image" Target="../media/image6.jpeg"/><Relationship Id="rId23" Type="http://schemas.openxmlformats.org/officeDocument/2006/relationships/image" Target="../media/image26.jpg"/><Relationship Id="rId10" Type="http://schemas.openxmlformats.org/officeDocument/2006/relationships/image" Target="../media/image19.tiff"/><Relationship Id="rId19" Type="http://schemas.openxmlformats.org/officeDocument/2006/relationships/image" Target="../media/image22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5.jpeg"/><Relationship Id="rId22" Type="http://schemas.openxmlformats.org/officeDocument/2006/relationships/image" Target="../media/image2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0.jpeg"/><Relationship Id="rId5" Type="http://schemas.openxmlformats.org/officeDocument/2006/relationships/image" Target="../media/image34.jpeg"/><Relationship Id="rId4" Type="http://schemas.openxmlformats.org/officeDocument/2006/relationships/hyperlink" Target="https://www.google.com/url?q=http://www.norwalkreflector.com/article/2386556&amp;sa=U&amp;ei=6_wmU4zsMerH0AHxq4GoBA&amp;ved=0CGMQ9QEwGw&amp;usg=AFQjCNH2Cvez8d7-ukNNddlWtU5nS4IVY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5.jpeg"/><Relationship Id="rId5" Type="http://schemas.openxmlformats.org/officeDocument/2006/relationships/image" Target="../media/image48.jpe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google.com/url?sa=i&amp;rct=j&amp;q=&amp;esrc=s&amp;source=images&amp;cd=&amp;cad=rja&amp;uact=8&amp;ved=0ahUKEwiLj_jn94DTAhVDQSYKHRtjC7QQjRwIBw&amp;url=http://archive.defense.gov/photos/newsphoto.aspx?newsphotoid%3D9779&amp;psig=AFQjCNGEG2_nJFGPQhQ7uHwj5N1zhodOMA&amp;ust=1491055885351648" TargetMode="Externa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8.jpeg"/><Relationship Id="rId4" Type="http://schemas.openxmlformats.org/officeDocument/2006/relationships/hyperlink" Target="http://www.google.com/url?sa=i&amp;rct=j&amp;q=&amp;esrc=s&amp;source=images&amp;cd=&amp;cad=rja&amp;uact=8&amp;ved=0ahUKEwjFm_WT1qbRAhUDQiYKHTVFAWwQjRwIBw&amp;url=http://www.gwmconsultants.com.au/safety-quokka&amp;psig=AFQjCNEM9ltPQeG_qmLCo_gwFIKZ8n5OSA&amp;ust=1483556370641363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2.bin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5.jpeg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s://www.google.com/url?q=http://www.norwalkreflector.com/article/2386556&amp;sa=U&amp;ei=6_wmU4zsMerH0AHxq4GoBA&amp;ved=0CGMQ9QEwGw&amp;usg=AFQjCNH2Cvez8d7-ukNNddlWtU5nS4IVY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/url?sa=i&amp;rct=j&amp;q=&amp;esrc=s&amp;source=images&amp;cd=&amp;cad=rja&amp;uact=8&amp;ved=0ahUKEwjYp82Z4KbRAhVFSyYKHfutCY8QjRwIBw&amp;url=http://www.wrightslaw.com/nltr/16/nl.0329.htm&amp;bvm=bv.142059868,d.eWE&amp;psig=AFQjCNH77QkkrURK8-XJmEESCBfEvlBaTA&amp;ust=1483559497473373" TargetMode="Externa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933" y="-17444"/>
            <a:ext cx="1303866" cy="1300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3133" y="5537199"/>
            <a:ext cx="2616200" cy="133494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9332" y="4189996"/>
            <a:ext cx="1295401" cy="13641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43"/>
          <a:stretch/>
        </p:blipFill>
        <p:spPr>
          <a:xfrm>
            <a:off x="6507882" y="5555015"/>
            <a:ext cx="1314289" cy="130598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3932" y="4216399"/>
            <a:ext cx="1295401" cy="13208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6829" y="4199468"/>
            <a:ext cx="1317172" cy="13195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295" y="4216400"/>
            <a:ext cx="1300228" cy="13320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"/>
          <a:stretch/>
        </p:blipFill>
        <p:spPr>
          <a:xfrm>
            <a:off x="2582333" y="5545667"/>
            <a:ext cx="1325686" cy="131233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2"/>
          <a:stretch/>
        </p:blipFill>
        <p:spPr>
          <a:xfrm>
            <a:off x="2592181" y="4199467"/>
            <a:ext cx="2639907" cy="135466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088" y="0"/>
            <a:ext cx="1291170" cy="1304924"/>
          </a:xfrm>
          <a:prstGeom prst="rect">
            <a:avLst/>
          </a:prstGeom>
          <a:ln w="28575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284817" y="-7409"/>
            <a:ext cx="1312333" cy="1312333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46482" y="-7409"/>
            <a:ext cx="1312333" cy="1312333"/>
          </a:xfrm>
          <a:prstGeom prst="rect">
            <a:avLst/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97149" y="0"/>
            <a:ext cx="1312333" cy="1312333"/>
          </a:xfrm>
          <a:prstGeom prst="rect">
            <a:avLst/>
          </a:prstGeom>
          <a:blipFill dpi="0"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34149" y="-7409"/>
            <a:ext cx="1312333" cy="1312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09328" y="0"/>
            <a:ext cx="1312333" cy="1312333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2171" y="5546305"/>
            <a:ext cx="1321829" cy="131169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6362"/>
            <a:ext cx="1303010" cy="12920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4669208" y="1432766"/>
            <a:ext cx="43635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Transportation Solutions to Connect Our Customers to Life’s Opportunities</a:t>
            </a:r>
            <a:endParaRPr lang="en-US" sz="2600" b="1" i="1" dirty="0">
              <a:latin typeface="Century Gothic" panose="020B0502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4214830"/>
            <a:ext cx="91860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815943" y="4227496"/>
            <a:ext cx="0" cy="26220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3"/>
          <a:stretch/>
        </p:blipFill>
        <p:spPr>
          <a:xfrm>
            <a:off x="0" y="5535841"/>
            <a:ext cx="2609459" cy="132516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V="1">
            <a:off x="1271532" y="4214830"/>
            <a:ext cx="31154" cy="26461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506643" y="4238964"/>
            <a:ext cx="0" cy="26220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586281" y="4238964"/>
            <a:ext cx="0" cy="26220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4213607"/>
            <a:ext cx="91860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281932" y="-18162"/>
            <a:ext cx="2575" cy="129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607577" y="-18162"/>
            <a:ext cx="2575" cy="129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906597" y="-25911"/>
            <a:ext cx="2575" cy="129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234819" y="-1344"/>
            <a:ext cx="2575" cy="129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523414" y="-90081"/>
            <a:ext cx="2575" cy="129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852067" y="-18162"/>
            <a:ext cx="2575" cy="129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27516" y="1304924"/>
            <a:ext cx="91860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-27516" y="5545666"/>
            <a:ext cx="91860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232088" y="4250104"/>
            <a:ext cx="0" cy="26220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898460" y="4250104"/>
            <a:ext cx="0" cy="26220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3"/>
          <p:cNvSpPr txBox="1">
            <a:spLocks/>
          </p:cNvSpPr>
          <p:nvPr/>
        </p:nvSpPr>
        <p:spPr>
          <a:xfrm>
            <a:off x="-27516" y="2974957"/>
            <a:ext cx="8984202" cy="10375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rauma</a:t>
            </a: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N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et</a:t>
            </a:r>
            <a:endParaRPr lang="en-US" sz="49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2" y="1475153"/>
            <a:ext cx="1873188" cy="1126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39" y="1526168"/>
            <a:ext cx="1568121" cy="70347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1AFB001-C34D-486F-AEE0-6E8131D13DFA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r="13031"/>
          <a:stretch/>
        </p:blipFill>
        <p:spPr>
          <a:xfrm>
            <a:off x="3930646" y="-20130"/>
            <a:ext cx="1311460" cy="130352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131022C-FC70-46CC-ACFD-B052194319E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0" r="10371"/>
          <a:stretch/>
        </p:blipFill>
        <p:spPr>
          <a:xfrm>
            <a:off x="-14514" y="-22661"/>
            <a:ext cx="1284457" cy="129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2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2" descr="Image result for autonomous vehicles">
            <a:extLst>
              <a:ext uri="{FF2B5EF4-FFF2-40B4-BE49-F238E27FC236}">
                <a16:creationId xmlns:a16="http://schemas.microsoft.com/office/drawing/2014/main" id="{836B7320-E4ED-43B1-872E-934E62B944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ED2561-53B4-4208-BD97-071B98B48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020" y="137796"/>
            <a:ext cx="6952940" cy="63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Maryland’s Path Forward</a:t>
            </a:r>
          </a:p>
        </p:txBody>
      </p:sp>
      <p:pic>
        <p:nvPicPr>
          <p:cNvPr id="13" name="Picture 2" descr="F:\Tom's PowerPoint\SHSP &amp; TRCC\2015 Presentations\SHSP Framework Illustration.jpg">
            <a:extLst>
              <a:ext uri="{FF2B5EF4-FFF2-40B4-BE49-F238E27FC236}">
                <a16:creationId xmlns:a16="http://schemas.microsoft.com/office/drawing/2014/main" id="{326678C0-485F-4234-B3B2-8E96DAD9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4665"/>
            <a:ext cx="4385310" cy="50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ttp://lordofgrace.org/files/strategic-planning.jpg">
            <a:extLst>
              <a:ext uri="{FF2B5EF4-FFF2-40B4-BE49-F238E27FC236}">
                <a16:creationId xmlns:a16="http://schemas.microsoft.com/office/drawing/2014/main" id="{943B3395-6A60-430E-A05B-4F6BFAB71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81" y="633559"/>
            <a:ext cx="3213012" cy="243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5566DF2-2915-440A-A4B6-B60877730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345">
            <a:off x="5676640" y="2943847"/>
            <a:ext cx="2647334" cy="323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04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5B6C304-C106-4F94-8BB0-8008DA19ACE9}"/>
              </a:ext>
            </a:extLst>
          </p:cNvPr>
          <p:cNvSpPr txBox="1">
            <a:spLocks/>
          </p:cNvSpPr>
          <p:nvPr/>
        </p:nvSpPr>
        <p:spPr bwMode="auto">
          <a:xfrm>
            <a:off x="774698" y="240315"/>
            <a:ext cx="7764905" cy="9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We Reverse the Deadly Highway Trend and Move Toward Zero Deaths?</a:t>
            </a:r>
            <a:endParaRPr lang="en-US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CC8507BC-06A0-474D-B397-0BB947868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99" y="1456540"/>
            <a:ext cx="5552004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ea typeface="Geneva"/>
                <a:cs typeface="Geneva"/>
              </a:rPr>
              <a:t>Addressing Risky Behaviors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u="sng" dirty="0">
              <a:ea typeface="Geneva"/>
              <a:cs typeface="Geneva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b="1" dirty="0">
                <a:ea typeface="Geneva"/>
                <a:cs typeface="Geneva"/>
              </a:rPr>
              <a:t>  Aggressive Driving / Speeding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 dirty="0">
              <a:ea typeface="Geneva"/>
              <a:cs typeface="Geneva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b="1" dirty="0">
                <a:ea typeface="Geneva"/>
                <a:cs typeface="Geneva"/>
              </a:rPr>
              <a:t>  Distracted Driving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000" b="1" dirty="0">
              <a:ea typeface="Geneva"/>
              <a:cs typeface="Geneva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b="1" dirty="0">
                <a:ea typeface="Geneva"/>
                <a:cs typeface="Geneva"/>
              </a:rPr>
              <a:t>  Occupant Protection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 dirty="0">
              <a:ea typeface="Geneva"/>
              <a:cs typeface="Geneva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b="1" dirty="0">
                <a:ea typeface="Geneva"/>
                <a:cs typeface="Geneva"/>
              </a:rPr>
              <a:t>  Impaired Driving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 dirty="0">
              <a:ea typeface="Geneva"/>
              <a:cs typeface="Genev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 dirty="0">
              <a:ea typeface="Geneva"/>
              <a:cs typeface="Genev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57366-979C-4BEC-9FF8-DD653A8C28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8283"/>
          <a:stretch/>
        </p:blipFill>
        <p:spPr>
          <a:xfrm>
            <a:off x="321896" y="4825862"/>
            <a:ext cx="1613436" cy="1409127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108D9CAC-7B1D-4DB0-A679-4F0EF19BA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592" y="1397589"/>
            <a:ext cx="1794040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Kristen ITC" pitchFamily="66" charset="0"/>
              </a:rPr>
              <a:t>STEP  </a:t>
            </a:r>
            <a:r>
              <a:rPr lang="en-US" altLang="en-US" b="1" dirty="0">
                <a:latin typeface="Kristen ITC" pitchFamily="66" charset="0"/>
              </a:rPr>
              <a:t>#2</a:t>
            </a:r>
          </a:p>
        </p:txBody>
      </p:sp>
      <p:pic>
        <p:nvPicPr>
          <p:cNvPr id="7" name="Picture 2" descr="http://3.bp.blogspot.com/_Ycv0BE0wFr4/TSfYTh2ImpI/AAAAAAAAAPM/YF2U5hEc0sE/s1600/Seat+Belt.jpg">
            <a:extLst>
              <a:ext uri="{FF2B5EF4-FFF2-40B4-BE49-F238E27FC236}">
                <a16:creationId xmlns:a16="http://schemas.microsoft.com/office/drawing/2014/main" id="{5B3DC50D-2F1E-442D-83E5-2D611E592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224" y="2264050"/>
            <a:ext cx="2068728" cy="132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s://encrypted-tbn0.gstatic.com/images?q=tbn:ANd9GcQTKvf4dmcVTQg_ZBllH25UChhlfNTeoZkeAQ0W-ydbgeeJzs2EQF3-VfUC">
            <a:hlinkClick r:id="rId4"/>
            <a:extLst>
              <a:ext uri="{FF2B5EF4-FFF2-40B4-BE49-F238E27FC236}">
                <a16:creationId xmlns:a16="http://schemas.microsoft.com/office/drawing/2014/main" id="{232F7231-53DD-41B6-8E62-101573A0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34" y="2707496"/>
            <a:ext cx="2009388" cy="123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ecosafe.solutions/wp-content/uploads/2014/02/SpeedingCar.jpg">
            <a:extLst>
              <a:ext uri="{FF2B5EF4-FFF2-40B4-BE49-F238E27FC236}">
                <a16:creationId xmlns:a16="http://schemas.microsoft.com/office/drawing/2014/main" id="{ABE2E7B0-E4F4-4E43-8B31-55B3FA5B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4167" r="7407" b="16667"/>
          <a:stretch>
            <a:fillRect/>
          </a:stretch>
        </p:blipFill>
        <p:spPr bwMode="auto">
          <a:xfrm>
            <a:off x="6824224" y="3874326"/>
            <a:ext cx="2129313" cy="130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39ACEA-4680-4EAB-AB45-9DD2E29B41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r="12167"/>
          <a:stretch/>
        </p:blipFill>
        <p:spPr>
          <a:xfrm>
            <a:off x="4468234" y="4423410"/>
            <a:ext cx="2008666" cy="1304091"/>
          </a:xfrm>
          <a:prstGeom prst="rect">
            <a:avLst/>
          </a:prstGeom>
        </p:spPr>
      </p:pic>
      <p:pic>
        <p:nvPicPr>
          <p:cNvPr id="12" name="Picture 5" descr="TZDv2.jpg">
            <a:extLst>
              <a:ext uri="{FF2B5EF4-FFF2-40B4-BE49-F238E27FC236}">
                <a16:creationId xmlns:a16="http://schemas.microsoft.com/office/drawing/2014/main" id="{18947BC9-2434-4BB5-B831-672EFF96B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08" y="6387915"/>
            <a:ext cx="1372007" cy="4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0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5B6C304-C106-4F94-8BB0-8008DA19ACE9}"/>
              </a:ext>
            </a:extLst>
          </p:cNvPr>
          <p:cNvSpPr txBox="1">
            <a:spLocks/>
          </p:cNvSpPr>
          <p:nvPr/>
        </p:nvSpPr>
        <p:spPr bwMode="auto">
          <a:xfrm>
            <a:off x="774698" y="240315"/>
            <a:ext cx="7764905" cy="9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We Reverse the Deadly Highway Trend and Move Toward Zero Deaths?</a:t>
            </a:r>
            <a:endParaRPr lang="en-US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EB54A626-46E4-4741-9BFB-7734F584E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30" y="1170101"/>
            <a:ext cx="555200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ea typeface="Geneva"/>
                <a:cs typeface="Geneva"/>
              </a:rPr>
              <a:t>Engineering Considerations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u="sng" dirty="0">
              <a:ea typeface="Geneva"/>
              <a:cs typeface="Geneva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b="1" dirty="0">
                <a:ea typeface="Geneva"/>
                <a:cs typeface="Geneva"/>
              </a:rPr>
              <a:t>  Run-Off-Road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 dirty="0">
              <a:ea typeface="Geneva"/>
              <a:cs typeface="Geneva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b="1" dirty="0">
                <a:ea typeface="Geneva"/>
                <a:cs typeface="Geneva"/>
              </a:rPr>
              <a:t>  Intersection Safety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000" b="1" dirty="0">
              <a:ea typeface="Geneva"/>
              <a:cs typeface="Geneva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b="1" dirty="0">
                <a:ea typeface="Geneva"/>
                <a:cs typeface="Geneva"/>
              </a:rPr>
              <a:t>  Work Zones</a:t>
            </a:r>
            <a:endParaRPr lang="en-US" altLang="en-US" sz="1000" b="1" dirty="0">
              <a:ea typeface="Geneva"/>
              <a:cs typeface="Genev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 dirty="0">
              <a:ea typeface="Geneva"/>
              <a:cs typeface="Genev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E375A6-9951-4E35-85F2-7A986E087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1" t="8735" r="3497" b="7318"/>
          <a:stretch/>
        </p:blipFill>
        <p:spPr>
          <a:xfrm>
            <a:off x="5732634" y="3203645"/>
            <a:ext cx="3207019" cy="2727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C75FCB-3F6B-45FE-9516-693326D453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 r="4796" b="4184"/>
          <a:stretch/>
        </p:blipFill>
        <p:spPr>
          <a:xfrm>
            <a:off x="3714755" y="2124717"/>
            <a:ext cx="3020094" cy="229481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31260B0-C21D-4DC8-B0B5-482BD8F52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592" y="1397589"/>
            <a:ext cx="1794040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Kristen ITC" pitchFamily="66" charset="0"/>
              </a:rPr>
              <a:t>STEP  </a:t>
            </a:r>
            <a:r>
              <a:rPr lang="en-US" altLang="en-US" b="1" dirty="0">
                <a:latin typeface="Kristen ITC" pitchFamily="66" charset="0"/>
              </a:rPr>
              <a:t>#2</a:t>
            </a:r>
          </a:p>
        </p:txBody>
      </p:sp>
      <p:pic>
        <p:nvPicPr>
          <p:cNvPr id="10" name="Picture 5" descr="TZDv2.jpg">
            <a:extLst>
              <a:ext uri="{FF2B5EF4-FFF2-40B4-BE49-F238E27FC236}">
                <a16:creationId xmlns:a16="http://schemas.microsoft.com/office/drawing/2014/main" id="{192D120C-7C25-4AFD-8B34-5967E5EF9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08" y="6387915"/>
            <a:ext cx="1372007" cy="4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21172-F54C-4DC5-B00F-49022AC0BF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8283"/>
          <a:stretch/>
        </p:blipFill>
        <p:spPr>
          <a:xfrm>
            <a:off x="321896" y="4825862"/>
            <a:ext cx="1613436" cy="14091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886435-42F0-465B-997B-AC557547C048}"/>
              </a:ext>
            </a:extLst>
          </p:cNvPr>
          <p:cNvSpPr/>
          <p:nvPr/>
        </p:nvSpPr>
        <p:spPr>
          <a:xfrm>
            <a:off x="202064" y="3613534"/>
            <a:ext cx="2745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u="sng" dirty="0">
                <a:ea typeface="Geneva"/>
                <a:cs typeface="Geneva"/>
              </a:rPr>
              <a:t>Pedestrian &amp; Bicycle Safety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C11538-95E2-4C7C-B037-E9508F07A9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2859" r="15139" b="3322"/>
          <a:stretch/>
        </p:blipFill>
        <p:spPr>
          <a:xfrm>
            <a:off x="2221334" y="4567641"/>
            <a:ext cx="2075382" cy="17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5B6C304-C106-4F94-8BB0-8008DA19ACE9}"/>
              </a:ext>
            </a:extLst>
          </p:cNvPr>
          <p:cNvSpPr txBox="1">
            <a:spLocks/>
          </p:cNvSpPr>
          <p:nvPr/>
        </p:nvSpPr>
        <p:spPr bwMode="auto">
          <a:xfrm>
            <a:off x="774698" y="240315"/>
            <a:ext cx="7764905" cy="9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We Reverse the Deadly Highway Trend and Move Toward Zero Deaths?</a:t>
            </a:r>
            <a:endParaRPr lang="en-US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DA000A3B-FEDE-4533-8A28-4CCC36697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13" y="1474982"/>
            <a:ext cx="4843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ea typeface="Geneva"/>
                <a:cs typeface="Geneva"/>
              </a:rPr>
              <a:t>Creating a Safety Culture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BD847-B41B-4309-87E2-0FC32A4E7659}"/>
              </a:ext>
            </a:extLst>
          </p:cNvPr>
          <p:cNvSpPr txBox="1"/>
          <p:nvPr/>
        </p:nvSpPr>
        <p:spPr>
          <a:xfrm>
            <a:off x="4002238" y="2810911"/>
            <a:ext cx="4108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So, What’s Culture?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A4A0007-1F2B-48E9-9277-0030941B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592" y="1397589"/>
            <a:ext cx="1794040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Kristen ITC" pitchFamily="66" charset="0"/>
              </a:rPr>
              <a:t>STEP  </a:t>
            </a:r>
            <a:r>
              <a:rPr lang="en-US" altLang="en-US" b="1" dirty="0">
                <a:latin typeface="Kristen ITC" pitchFamily="66" charset="0"/>
              </a:rPr>
              <a:t>#3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8EE14A-85D2-43CA-BC2F-D6B2818C1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7" y="2278253"/>
            <a:ext cx="3465681" cy="355718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7D4CA3-2AB0-4C12-BFA9-562866591ADF}"/>
              </a:ext>
            </a:extLst>
          </p:cNvPr>
          <p:cNvSpPr txBox="1"/>
          <p:nvPr/>
        </p:nvSpPr>
        <p:spPr>
          <a:xfrm>
            <a:off x="5423726" y="3731509"/>
            <a:ext cx="3537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An examination  from:</a:t>
            </a:r>
          </a:p>
          <a:p>
            <a:endParaRPr lang="en-US" sz="1000" b="1" u="sng" dirty="0"/>
          </a:p>
          <a:p>
            <a:pPr marL="342900" indent="-342900">
              <a:buAutoNum type="arabicParenR"/>
            </a:pPr>
            <a:r>
              <a:rPr lang="en-US" sz="2000" dirty="0"/>
              <a:t>Personal Perspective</a:t>
            </a:r>
          </a:p>
          <a:p>
            <a:pPr marL="342900" indent="-342900">
              <a:buAutoNum type="arabicParenR"/>
            </a:pPr>
            <a:endParaRPr lang="en-US" sz="1000" dirty="0"/>
          </a:p>
          <a:p>
            <a:pPr marL="342900" indent="-342900">
              <a:buAutoNum type="arabicParenR"/>
            </a:pPr>
            <a:r>
              <a:rPr lang="en-US" sz="2000" dirty="0"/>
              <a:t>Community Perspective</a:t>
            </a:r>
          </a:p>
        </p:txBody>
      </p:sp>
      <p:pic>
        <p:nvPicPr>
          <p:cNvPr id="10" name="Picture 5" descr="TZDv2.jpg">
            <a:extLst>
              <a:ext uri="{FF2B5EF4-FFF2-40B4-BE49-F238E27FC236}">
                <a16:creationId xmlns:a16="http://schemas.microsoft.com/office/drawing/2014/main" id="{AD819D5B-70C2-4E70-A037-86424BB8A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08" y="6387915"/>
            <a:ext cx="1372007" cy="4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53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331471" y="28216"/>
            <a:ext cx="8702984" cy="7021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Safety Culture – A Personal Contribution</a:t>
            </a:r>
          </a:p>
        </p:txBody>
      </p:sp>
      <p:pic>
        <p:nvPicPr>
          <p:cNvPr id="16" name="Picture 4" descr="Image result for aircraft carrier flight deck operati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463760"/>
            <a:ext cx="6005505" cy="42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00944" y="878986"/>
            <a:ext cx="478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Unforgiving Place!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5479" y="2408485"/>
            <a:ext cx="1905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It’s What We Do Around Here!</a:t>
            </a:r>
          </a:p>
        </p:txBody>
      </p:sp>
      <p:pic>
        <p:nvPicPr>
          <p:cNvPr id="20" name="Picture 6" descr="Image result for safety cul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9" y="4356184"/>
            <a:ext cx="1786987" cy="126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572" y="1557088"/>
            <a:ext cx="1745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Culture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768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2653"/>
            <a:ext cx="6275070" cy="99417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Creates a Culture of Safety …</a:t>
            </a:r>
            <a:br>
              <a:rPr lang="en-US" sz="3000" b="1" dirty="0"/>
            </a:br>
            <a:r>
              <a:rPr lang="en-US" sz="3000" b="1" dirty="0"/>
              <a:t>From the Start</a:t>
            </a:r>
          </a:p>
        </p:txBody>
      </p:sp>
      <p:grpSp>
        <p:nvGrpSpPr>
          <p:cNvPr id="2" name="Group 1" descr="Ascending Picture Accent Process" title="SmartArt"/>
          <p:cNvGrpSpPr/>
          <p:nvPr/>
        </p:nvGrpSpPr>
        <p:grpSpPr>
          <a:xfrm>
            <a:off x="365760" y="742950"/>
            <a:ext cx="8778239" cy="5158115"/>
            <a:chOff x="3015717" y="152047"/>
            <a:chExt cx="9014166" cy="6354938"/>
          </a:xfrm>
        </p:grpSpPr>
        <p:sp>
          <p:nvSpPr>
            <p:cNvPr id="12" name="Oval 11"/>
            <p:cNvSpPr/>
            <p:nvPr/>
          </p:nvSpPr>
          <p:spPr>
            <a:xfrm>
              <a:off x="7614545" y="3779106"/>
              <a:ext cx="55478" cy="5547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7517167" y="3877736"/>
              <a:ext cx="55478" cy="5547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234115" y="2448589"/>
              <a:ext cx="55478" cy="5547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125875" y="1584237"/>
              <a:ext cx="55478" cy="5547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206570" y="1521926"/>
              <a:ext cx="55478" cy="5547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368349" y="1521926"/>
              <a:ext cx="55478" cy="5547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449045" y="1584237"/>
              <a:ext cx="55478" cy="5547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287266" y="1591234"/>
              <a:ext cx="55478" cy="5547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287266" y="1723186"/>
              <a:ext cx="55478" cy="5547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4621434" y="5811036"/>
              <a:ext cx="2461436" cy="632015"/>
            </a:xfrm>
            <a:custGeom>
              <a:avLst/>
              <a:gdLst>
                <a:gd name="connsiteX0" fmla="*/ 0 w 2515799"/>
                <a:gd name="connsiteY0" fmla="*/ 90050 h 540290"/>
                <a:gd name="connsiteX1" fmla="*/ 90050 w 2515799"/>
                <a:gd name="connsiteY1" fmla="*/ 0 h 540290"/>
                <a:gd name="connsiteX2" fmla="*/ 2425749 w 2515799"/>
                <a:gd name="connsiteY2" fmla="*/ 0 h 540290"/>
                <a:gd name="connsiteX3" fmla="*/ 2515799 w 2515799"/>
                <a:gd name="connsiteY3" fmla="*/ 90050 h 540290"/>
                <a:gd name="connsiteX4" fmla="*/ 2515799 w 2515799"/>
                <a:gd name="connsiteY4" fmla="*/ 450240 h 540290"/>
                <a:gd name="connsiteX5" fmla="*/ 2425749 w 2515799"/>
                <a:gd name="connsiteY5" fmla="*/ 540290 h 540290"/>
                <a:gd name="connsiteX6" fmla="*/ 90050 w 2515799"/>
                <a:gd name="connsiteY6" fmla="*/ 540290 h 540290"/>
                <a:gd name="connsiteX7" fmla="*/ 0 w 2515799"/>
                <a:gd name="connsiteY7" fmla="*/ 450240 h 540290"/>
                <a:gd name="connsiteX8" fmla="*/ 0 w 2515799"/>
                <a:gd name="connsiteY8" fmla="*/ 90050 h 54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5799" h="540290">
                  <a:moveTo>
                    <a:pt x="0" y="90050"/>
                  </a:moveTo>
                  <a:cubicBezTo>
                    <a:pt x="0" y="40317"/>
                    <a:pt x="40317" y="0"/>
                    <a:pt x="90050" y="0"/>
                  </a:cubicBezTo>
                  <a:lnTo>
                    <a:pt x="2425749" y="0"/>
                  </a:lnTo>
                  <a:cubicBezTo>
                    <a:pt x="2475482" y="0"/>
                    <a:pt x="2515799" y="40317"/>
                    <a:pt x="2515799" y="90050"/>
                  </a:cubicBezTo>
                  <a:lnTo>
                    <a:pt x="2515799" y="450240"/>
                  </a:lnTo>
                  <a:cubicBezTo>
                    <a:pt x="2515799" y="499973"/>
                    <a:pt x="2475482" y="540290"/>
                    <a:pt x="2425749" y="540290"/>
                  </a:cubicBezTo>
                  <a:lnTo>
                    <a:pt x="90050" y="540290"/>
                  </a:lnTo>
                  <a:cubicBezTo>
                    <a:pt x="40317" y="540290"/>
                    <a:pt x="0" y="499973"/>
                    <a:pt x="0" y="450240"/>
                  </a:cubicBezTo>
                  <a:lnTo>
                    <a:pt x="0" y="9005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9536" tIns="88361" rIns="88361" bIns="88361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Rear-facing</a:t>
              </a:r>
            </a:p>
          </p:txBody>
        </p:sp>
        <p:sp>
          <p:nvSpPr>
            <p:cNvPr id="24" name="Oval 23" descr="Closeup of hand holding pencil and sketching" title="Sample Picture"/>
            <p:cNvSpPr/>
            <p:nvPr/>
          </p:nvSpPr>
          <p:spPr>
            <a:xfrm>
              <a:off x="3015717" y="4979635"/>
              <a:ext cx="1981854" cy="1527350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6094088" y="4641188"/>
              <a:ext cx="2457499" cy="628909"/>
            </a:xfrm>
            <a:custGeom>
              <a:avLst/>
              <a:gdLst>
                <a:gd name="connsiteX0" fmla="*/ 0 w 2710155"/>
                <a:gd name="connsiteY0" fmla="*/ 83764 h 502571"/>
                <a:gd name="connsiteX1" fmla="*/ 83764 w 2710155"/>
                <a:gd name="connsiteY1" fmla="*/ 0 h 502571"/>
                <a:gd name="connsiteX2" fmla="*/ 2626391 w 2710155"/>
                <a:gd name="connsiteY2" fmla="*/ 0 h 502571"/>
                <a:gd name="connsiteX3" fmla="*/ 2710155 w 2710155"/>
                <a:gd name="connsiteY3" fmla="*/ 83764 h 502571"/>
                <a:gd name="connsiteX4" fmla="*/ 2710155 w 2710155"/>
                <a:gd name="connsiteY4" fmla="*/ 418807 h 502571"/>
                <a:gd name="connsiteX5" fmla="*/ 2626391 w 2710155"/>
                <a:gd name="connsiteY5" fmla="*/ 502571 h 502571"/>
                <a:gd name="connsiteX6" fmla="*/ 83764 w 2710155"/>
                <a:gd name="connsiteY6" fmla="*/ 502571 h 502571"/>
                <a:gd name="connsiteX7" fmla="*/ 0 w 2710155"/>
                <a:gd name="connsiteY7" fmla="*/ 418807 h 502571"/>
                <a:gd name="connsiteX8" fmla="*/ 0 w 2710155"/>
                <a:gd name="connsiteY8" fmla="*/ 83764 h 50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0155" h="502571">
                  <a:moveTo>
                    <a:pt x="0" y="83764"/>
                  </a:moveTo>
                  <a:cubicBezTo>
                    <a:pt x="0" y="37502"/>
                    <a:pt x="37502" y="0"/>
                    <a:pt x="83764" y="0"/>
                  </a:cubicBezTo>
                  <a:lnTo>
                    <a:pt x="2626391" y="0"/>
                  </a:lnTo>
                  <a:cubicBezTo>
                    <a:pt x="2672653" y="0"/>
                    <a:pt x="2710155" y="37502"/>
                    <a:pt x="2710155" y="83764"/>
                  </a:cubicBezTo>
                  <a:lnTo>
                    <a:pt x="2710155" y="418807"/>
                  </a:lnTo>
                  <a:cubicBezTo>
                    <a:pt x="2710155" y="465069"/>
                    <a:pt x="2672653" y="502571"/>
                    <a:pt x="2626391" y="502571"/>
                  </a:cubicBezTo>
                  <a:lnTo>
                    <a:pt x="83764" y="502571"/>
                  </a:lnTo>
                  <a:cubicBezTo>
                    <a:pt x="37502" y="502571"/>
                    <a:pt x="0" y="465069"/>
                    <a:pt x="0" y="418807"/>
                  </a:cubicBezTo>
                  <a:lnTo>
                    <a:pt x="0" y="83764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08154" tIns="86980" rIns="86980" bIns="869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Forward-facing</a:t>
              </a:r>
            </a:p>
          </p:txBody>
        </p:sp>
        <p:sp>
          <p:nvSpPr>
            <p:cNvPr id="26" name="Oval 25" descr="Closeup of hands holding magnifier and pen" title="Sample Picture"/>
            <p:cNvSpPr/>
            <p:nvPr/>
          </p:nvSpPr>
          <p:spPr>
            <a:xfrm>
              <a:off x="4408287" y="3757888"/>
              <a:ext cx="1981854" cy="1570298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7510560" y="3728101"/>
              <a:ext cx="2457499" cy="628909"/>
            </a:xfrm>
            <a:custGeom>
              <a:avLst/>
              <a:gdLst>
                <a:gd name="connsiteX0" fmla="*/ 0 w 2287401"/>
                <a:gd name="connsiteY0" fmla="*/ 81797 h 490775"/>
                <a:gd name="connsiteX1" fmla="*/ 81797 w 2287401"/>
                <a:gd name="connsiteY1" fmla="*/ 0 h 490775"/>
                <a:gd name="connsiteX2" fmla="*/ 2205604 w 2287401"/>
                <a:gd name="connsiteY2" fmla="*/ 0 h 490775"/>
                <a:gd name="connsiteX3" fmla="*/ 2287401 w 2287401"/>
                <a:gd name="connsiteY3" fmla="*/ 81797 h 490775"/>
                <a:gd name="connsiteX4" fmla="*/ 2287401 w 2287401"/>
                <a:gd name="connsiteY4" fmla="*/ 408978 h 490775"/>
                <a:gd name="connsiteX5" fmla="*/ 2205604 w 2287401"/>
                <a:gd name="connsiteY5" fmla="*/ 490775 h 490775"/>
                <a:gd name="connsiteX6" fmla="*/ 81797 w 2287401"/>
                <a:gd name="connsiteY6" fmla="*/ 490775 h 490775"/>
                <a:gd name="connsiteX7" fmla="*/ 0 w 2287401"/>
                <a:gd name="connsiteY7" fmla="*/ 408978 h 490775"/>
                <a:gd name="connsiteX8" fmla="*/ 0 w 2287401"/>
                <a:gd name="connsiteY8" fmla="*/ 81797 h 4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7401" h="490775">
                  <a:moveTo>
                    <a:pt x="0" y="81797"/>
                  </a:moveTo>
                  <a:cubicBezTo>
                    <a:pt x="0" y="36622"/>
                    <a:pt x="36622" y="0"/>
                    <a:pt x="81797" y="0"/>
                  </a:cubicBezTo>
                  <a:lnTo>
                    <a:pt x="2205604" y="0"/>
                  </a:lnTo>
                  <a:cubicBezTo>
                    <a:pt x="2250779" y="0"/>
                    <a:pt x="2287401" y="36622"/>
                    <a:pt x="2287401" y="81797"/>
                  </a:cubicBezTo>
                  <a:lnTo>
                    <a:pt x="2287401" y="408978"/>
                  </a:lnTo>
                  <a:cubicBezTo>
                    <a:pt x="2287401" y="454153"/>
                    <a:pt x="2250779" y="490775"/>
                    <a:pt x="2205604" y="490775"/>
                  </a:cubicBezTo>
                  <a:lnTo>
                    <a:pt x="81797" y="490775"/>
                  </a:lnTo>
                  <a:cubicBezTo>
                    <a:pt x="36622" y="490775"/>
                    <a:pt x="0" y="454153"/>
                    <a:pt x="0" y="408978"/>
                  </a:cubicBezTo>
                  <a:lnTo>
                    <a:pt x="0" y="81797"/>
                  </a:lnTo>
                  <a:close/>
                </a:path>
              </a:pathLst>
            </a:custGeom>
            <a:solidFill>
              <a:srgbClr val="FFCC0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7723" tIns="86549" rIns="86549" bIns="86549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Booster Seat</a:t>
              </a:r>
            </a:p>
          </p:txBody>
        </p:sp>
        <p:sp>
          <p:nvSpPr>
            <p:cNvPr id="28" name="Oval 27" descr="Closeup of hand plugging cables into computer" title="Sample Picture"/>
            <p:cNvSpPr/>
            <p:nvPr/>
          </p:nvSpPr>
          <p:spPr>
            <a:xfrm>
              <a:off x="6042662" y="2776775"/>
              <a:ext cx="1981854" cy="1527350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8669247" y="2429268"/>
              <a:ext cx="2457499" cy="628909"/>
            </a:xfrm>
            <a:custGeom>
              <a:avLst/>
              <a:gdLst>
                <a:gd name="connsiteX0" fmla="*/ 0 w 2215635"/>
                <a:gd name="connsiteY0" fmla="*/ 92011 h 552057"/>
                <a:gd name="connsiteX1" fmla="*/ 92011 w 2215635"/>
                <a:gd name="connsiteY1" fmla="*/ 0 h 552057"/>
                <a:gd name="connsiteX2" fmla="*/ 2123624 w 2215635"/>
                <a:gd name="connsiteY2" fmla="*/ 0 h 552057"/>
                <a:gd name="connsiteX3" fmla="*/ 2215635 w 2215635"/>
                <a:gd name="connsiteY3" fmla="*/ 92011 h 552057"/>
                <a:gd name="connsiteX4" fmla="*/ 2215635 w 2215635"/>
                <a:gd name="connsiteY4" fmla="*/ 460046 h 552057"/>
                <a:gd name="connsiteX5" fmla="*/ 2123624 w 2215635"/>
                <a:gd name="connsiteY5" fmla="*/ 552057 h 552057"/>
                <a:gd name="connsiteX6" fmla="*/ 92011 w 2215635"/>
                <a:gd name="connsiteY6" fmla="*/ 552057 h 552057"/>
                <a:gd name="connsiteX7" fmla="*/ 0 w 2215635"/>
                <a:gd name="connsiteY7" fmla="*/ 460046 h 552057"/>
                <a:gd name="connsiteX8" fmla="*/ 0 w 2215635"/>
                <a:gd name="connsiteY8" fmla="*/ 92011 h 55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5635" h="552057">
                  <a:moveTo>
                    <a:pt x="0" y="92011"/>
                  </a:moveTo>
                  <a:cubicBezTo>
                    <a:pt x="0" y="41195"/>
                    <a:pt x="41195" y="0"/>
                    <a:pt x="92011" y="0"/>
                  </a:cubicBezTo>
                  <a:lnTo>
                    <a:pt x="2123624" y="0"/>
                  </a:lnTo>
                  <a:cubicBezTo>
                    <a:pt x="2174440" y="0"/>
                    <a:pt x="2215635" y="41195"/>
                    <a:pt x="2215635" y="92011"/>
                  </a:cubicBezTo>
                  <a:lnTo>
                    <a:pt x="2215635" y="460046"/>
                  </a:lnTo>
                  <a:cubicBezTo>
                    <a:pt x="2215635" y="510862"/>
                    <a:pt x="2174440" y="552057"/>
                    <a:pt x="2123624" y="552057"/>
                  </a:cubicBezTo>
                  <a:lnTo>
                    <a:pt x="92011" y="552057"/>
                  </a:lnTo>
                  <a:cubicBezTo>
                    <a:pt x="41195" y="552057"/>
                    <a:pt x="0" y="510862"/>
                    <a:pt x="0" y="460046"/>
                  </a:cubicBezTo>
                  <a:lnTo>
                    <a:pt x="0" y="92011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966" tIns="88792" rIns="88792" bIns="88792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Seat Belt</a:t>
              </a:r>
            </a:p>
          </p:txBody>
        </p:sp>
        <p:sp>
          <p:nvSpPr>
            <p:cNvPr id="30" name="Oval 29" descr="Closeup of finger pushing power button" title="Sample Picture"/>
            <p:cNvSpPr/>
            <p:nvPr/>
          </p:nvSpPr>
          <p:spPr>
            <a:xfrm>
              <a:off x="7322838" y="1476192"/>
              <a:ext cx="1981854" cy="1527350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9572384" y="1235211"/>
              <a:ext cx="2457499" cy="628909"/>
            </a:xfrm>
            <a:custGeom>
              <a:avLst/>
              <a:gdLst>
                <a:gd name="connsiteX0" fmla="*/ 0 w 1933806"/>
                <a:gd name="connsiteY0" fmla="*/ 88901 h 533398"/>
                <a:gd name="connsiteX1" fmla="*/ 88901 w 1933806"/>
                <a:gd name="connsiteY1" fmla="*/ 0 h 533398"/>
                <a:gd name="connsiteX2" fmla="*/ 1844905 w 1933806"/>
                <a:gd name="connsiteY2" fmla="*/ 0 h 533398"/>
                <a:gd name="connsiteX3" fmla="*/ 1933806 w 1933806"/>
                <a:gd name="connsiteY3" fmla="*/ 88901 h 533398"/>
                <a:gd name="connsiteX4" fmla="*/ 1933806 w 1933806"/>
                <a:gd name="connsiteY4" fmla="*/ 444497 h 533398"/>
                <a:gd name="connsiteX5" fmla="*/ 1844905 w 1933806"/>
                <a:gd name="connsiteY5" fmla="*/ 533398 h 533398"/>
                <a:gd name="connsiteX6" fmla="*/ 88901 w 1933806"/>
                <a:gd name="connsiteY6" fmla="*/ 533398 h 533398"/>
                <a:gd name="connsiteX7" fmla="*/ 0 w 1933806"/>
                <a:gd name="connsiteY7" fmla="*/ 444497 h 533398"/>
                <a:gd name="connsiteX8" fmla="*/ 0 w 1933806"/>
                <a:gd name="connsiteY8" fmla="*/ 88901 h 5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806" h="533398">
                  <a:moveTo>
                    <a:pt x="0" y="88901"/>
                  </a:moveTo>
                  <a:cubicBezTo>
                    <a:pt x="0" y="39802"/>
                    <a:pt x="39802" y="0"/>
                    <a:pt x="88901" y="0"/>
                  </a:cubicBezTo>
                  <a:lnTo>
                    <a:pt x="1844905" y="0"/>
                  </a:lnTo>
                  <a:cubicBezTo>
                    <a:pt x="1894004" y="0"/>
                    <a:pt x="1933806" y="39802"/>
                    <a:pt x="1933806" y="88901"/>
                  </a:cubicBezTo>
                  <a:lnTo>
                    <a:pt x="1933806" y="444497"/>
                  </a:lnTo>
                  <a:cubicBezTo>
                    <a:pt x="1933806" y="493596"/>
                    <a:pt x="1894004" y="533398"/>
                    <a:pt x="1844905" y="533398"/>
                  </a:cubicBezTo>
                  <a:lnTo>
                    <a:pt x="88901" y="533398"/>
                  </a:lnTo>
                  <a:cubicBezTo>
                    <a:pt x="39802" y="533398"/>
                    <a:pt x="0" y="493596"/>
                    <a:pt x="0" y="444497"/>
                  </a:cubicBezTo>
                  <a:lnTo>
                    <a:pt x="0" y="88901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9283" tIns="88109" rIns="88109" bIns="88109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Driver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8504523" y="152047"/>
              <a:ext cx="1980598" cy="1527350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48" y="5689273"/>
            <a:ext cx="809434" cy="533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5845" y="5479958"/>
            <a:ext cx="12315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www.mdkiss.org</a:t>
            </a:r>
          </a:p>
        </p:txBody>
      </p:sp>
      <p:pic>
        <p:nvPicPr>
          <p:cNvPr id="34" name="Picture 12" descr="buckle be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942" y="5606916"/>
            <a:ext cx="527539" cy="63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7135" y="6451428"/>
            <a:ext cx="13106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www.miemss.org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898C97-59F7-4163-8D71-9FA5D340F0DC}"/>
              </a:ext>
            </a:extLst>
          </p:cNvPr>
          <p:cNvSpPr txBox="1"/>
          <p:nvPr/>
        </p:nvSpPr>
        <p:spPr>
          <a:xfrm>
            <a:off x="483749" y="1443686"/>
            <a:ext cx="3432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Driver Still Remains the Vehicle’s Most Important Safety Feature!</a:t>
            </a:r>
          </a:p>
        </p:txBody>
      </p:sp>
      <p:pic>
        <p:nvPicPr>
          <p:cNvPr id="36" name="Picture 5" descr="TZDv2.jpg">
            <a:extLst>
              <a:ext uri="{FF2B5EF4-FFF2-40B4-BE49-F238E27FC236}">
                <a16:creationId xmlns:a16="http://schemas.microsoft.com/office/drawing/2014/main" id="{3A962F84-71F8-4381-A7CC-0C786B4561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08" y="6387915"/>
            <a:ext cx="1372007" cy="4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55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10863" r="7615" b="14348"/>
          <a:stretch/>
        </p:blipFill>
        <p:spPr>
          <a:xfrm>
            <a:off x="3030249" y="1774910"/>
            <a:ext cx="5945075" cy="25456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6074" y="953660"/>
            <a:ext cx="3697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prstClr val="black"/>
                </a:solidFill>
              </a:rPr>
              <a:t>SAFETY PLANNING: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</a:rPr>
              <a:t>Locally Developed 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</a:rPr>
              <a:t>&amp; Locally Owned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1" y="2902400"/>
            <a:ext cx="2868929" cy="29446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78898" y="4477603"/>
            <a:ext cx="485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in your Community’s Plan ?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34644B4-CEA9-4BEC-89E0-C7AA51F7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1" y="28216"/>
            <a:ext cx="8702984" cy="7021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Safety Culture – A Community Effort</a:t>
            </a:r>
          </a:p>
        </p:txBody>
      </p:sp>
      <p:pic>
        <p:nvPicPr>
          <p:cNvPr id="8" name="Picture 5" descr="TZDv2.jpg">
            <a:extLst>
              <a:ext uri="{FF2B5EF4-FFF2-40B4-BE49-F238E27FC236}">
                <a16:creationId xmlns:a16="http://schemas.microsoft.com/office/drawing/2014/main" id="{4AB8C393-4885-496D-A5CB-06F0953ADE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08" y="6387915"/>
            <a:ext cx="1372007" cy="4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2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MVA_PPT_cover.jpg                                              003A696AMacintosh HD                   C38D416E:">
            <a:extLst>
              <a:ext uri="{FF2B5EF4-FFF2-40B4-BE49-F238E27FC236}">
                <a16:creationId xmlns:a16="http://schemas.microsoft.com/office/drawing/2014/main" id="{5EC7C9AC-CE31-4C66-9F77-3980709E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136">
            <a:extLst>
              <a:ext uri="{FF2B5EF4-FFF2-40B4-BE49-F238E27FC236}">
                <a16:creationId xmlns:a16="http://schemas.microsoft.com/office/drawing/2014/main" id="{ADF79C7B-4AAC-44E7-873A-643D367F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r="6531"/>
          <a:stretch>
            <a:fillRect/>
          </a:stretch>
        </p:blipFill>
        <p:spPr bwMode="auto">
          <a:xfrm>
            <a:off x="-936625" y="-228600"/>
            <a:ext cx="10079038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ZD_color_logo_new.jpg">
            <a:extLst>
              <a:ext uri="{FF2B5EF4-FFF2-40B4-BE49-F238E27FC236}">
                <a16:creationId xmlns:a16="http://schemas.microsoft.com/office/drawing/2014/main" id="{5868C457-094C-462F-BE18-01BFFC87B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39" y="2668669"/>
            <a:ext cx="1959477" cy="123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3">
            <a:extLst>
              <a:ext uri="{FF2B5EF4-FFF2-40B4-BE49-F238E27FC236}">
                <a16:creationId xmlns:a16="http://schemas.microsoft.com/office/drawing/2014/main" id="{94CCFA49-986D-456F-99DE-68A459396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1675843"/>
            <a:ext cx="7319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JOIN  the  JOURNEY</a:t>
            </a:r>
          </a:p>
        </p:txBody>
      </p:sp>
      <p:sp>
        <p:nvSpPr>
          <p:cNvPr id="60422" name="Text Box 4">
            <a:extLst>
              <a:ext uri="{FF2B5EF4-FFF2-40B4-BE49-F238E27FC236}">
                <a16:creationId xmlns:a16="http://schemas.microsoft.com/office/drawing/2014/main" id="{D4D4AD6B-46B0-4354-96A4-336F5AC4B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5800" y="6100763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ahoma" panose="020B0604030504040204" pitchFamily="34" charset="0"/>
              </a:rPr>
              <a:t>Thomas J. Gianni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ahoma" panose="020B0604030504040204" pitchFamily="34" charset="0"/>
              </a:rPr>
              <a:t>410-787-4014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ahoma" panose="020B0604030504040204" pitchFamily="34" charset="0"/>
              </a:rPr>
              <a:t>tgianni@mdot.state.md.us</a:t>
            </a:r>
          </a:p>
        </p:txBody>
      </p:sp>
      <p:pic>
        <p:nvPicPr>
          <p:cNvPr id="60424" name="Picture 9">
            <a:extLst>
              <a:ext uri="{FF2B5EF4-FFF2-40B4-BE49-F238E27FC236}">
                <a16:creationId xmlns:a16="http://schemas.microsoft.com/office/drawing/2014/main" id="{4B591521-FA2C-4FDC-B8B1-269153A4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70" y="6084888"/>
            <a:ext cx="1179512" cy="773112"/>
          </a:xfrm>
          <a:prstGeom prst="rect">
            <a:avLst/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0">
            <a:extLst>
              <a:ext uri="{FF2B5EF4-FFF2-40B4-BE49-F238E27FC236}">
                <a16:creationId xmlns:a16="http://schemas.microsoft.com/office/drawing/2014/main" id="{DAF897AC-E8D0-4598-9BDF-EE5C71F04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/>
          <a:stretch>
            <a:fillRect/>
          </a:stretch>
        </p:blipFill>
        <p:spPr bwMode="auto">
          <a:xfrm>
            <a:off x="7385050" y="6116638"/>
            <a:ext cx="8588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85A780-224D-4A47-B57B-33EC410D90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86" y="2652630"/>
            <a:ext cx="1958808" cy="12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48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Chart 25">
            <a:extLst>
              <a:ext uri="{FF2B5EF4-FFF2-40B4-BE49-F238E27FC236}">
                <a16:creationId xmlns:a16="http://schemas.microsoft.com/office/drawing/2014/main" id="{B980B2AD-DC7D-4D84-B649-B8505C0073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569435"/>
              </p:ext>
            </p:extLst>
          </p:nvPr>
        </p:nvGraphicFramePr>
        <p:xfrm>
          <a:off x="0" y="383381"/>
          <a:ext cx="9245600" cy="602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r:id="rId3" imgW="9242337" imgH="6029467" progId="Excel.Chart.8">
                  <p:embed/>
                </p:oleObj>
              </mc:Choice>
              <mc:Fallback>
                <p:oleObj r:id="rId3" imgW="9242337" imgH="6029467" progId="Excel.Chart.8">
                  <p:embed/>
                  <p:pic>
                    <p:nvPicPr>
                      <p:cNvPr id="16386" name="Chart 25">
                        <a:extLst>
                          <a:ext uri="{FF2B5EF4-FFF2-40B4-BE49-F238E27FC236}">
                            <a16:creationId xmlns:a16="http://schemas.microsoft.com/office/drawing/2014/main" id="{B980B2AD-DC7D-4D84-B649-B8505C0073C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3381"/>
                        <a:ext cx="9245600" cy="602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>
            <a:extLst>
              <a:ext uri="{FF2B5EF4-FFF2-40B4-BE49-F238E27FC236}">
                <a16:creationId xmlns:a16="http://schemas.microsoft.com/office/drawing/2014/main" id="{5E8C1020-F34D-41E6-ABD0-FDBD147B1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34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1960 – 2016</a:t>
            </a:r>
          </a:p>
        </p:txBody>
      </p:sp>
      <p:sp>
        <p:nvSpPr>
          <p:cNvPr id="16388" name="Text Box 250">
            <a:extLst>
              <a:ext uri="{FF2B5EF4-FFF2-40B4-BE49-F238E27FC236}">
                <a16:creationId xmlns:a16="http://schemas.microsoft.com/office/drawing/2014/main" id="{E5C936BA-B58D-4ED6-A5A8-0DEFCB421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89408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Traffic Fatalities on MD Roads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FA3322-875C-4608-9D86-A348C9E8FAB8}"/>
              </a:ext>
            </a:extLst>
          </p:cNvPr>
          <p:cNvSpPr txBox="1"/>
          <p:nvPr/>
        </p:nvSpPr>
        <p:spPr>
          <a:xfrm>
            <a:off x="533400" y="30163"/>
            <a:ext cx="3962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Historical  Trends</a:t>
            </a:r>
          </a:p>
        </p:txBody>
      </p:sp>
      <p:sp>
        <p:nvSpPr>
          <p:cNvPr id="16390" name="TextBox 32">
            <a:extLst>
              <a:ext uri="{FF2B5EF4-FFF2-40B4-BE49-F238E27FC236}">
                <a16:creationId xmlns:a16="http://schemas.microsoft.com/office/drawing/2014/main" id="{4CA65D71-AB9F-4DDF-9D1E-66FBD6D68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00800"/>
            <a:ext cx="2819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2014: Lowest Since 1948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07882C-1CB2-4CCA-9477-BBE865B81351}"/>
              </a:ext>
            </a:extLst>
          </p:cNvPr>
          <p:cNvSpPr txBox="1"/>
          <p:nvPr/>
        </p:nvSpPr>
        <p:spPr>
          <a:xfrm>
            <a:off x="1600200" y="733425"/>
            <a:ext cx="609600" cy="523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872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1968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57480233-9524-4385-A966-F68E0A782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198563"/>
            <a:ext cx="1447800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 of Gas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445DAFD8-484C-4543-B245-8D3252E81C8B}"/>
              </a:ext>
            </a:extLst>
          </p:cNvPr>
          <p:cNvSpPr/>
          <p:nvPr/>
        </p:nvSpPr>
        <p:spPr>
          <a:xfrm>
            <a:off x="2967038" y="1624013"/>
            <a:ext cx="152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1CA21483-C066-44E3-A27E-C7E10969051C}"/>
              </a:ext>
            </a:extLst>
          </p:cNvPr>
          <p:cNvSpPr/>
          <p:nvPr/>
        </p:nvSpPr>
        <p:spPr>
          <a:xfrm>
            <a:off x="4083050" y="1651000"/>
            <a:ext cx="152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5C8033-83F1-409C-A135-270A829C218E}"/>
              </a:ext>
            </a:extLst>
          </p:cNvPr>
          <p:cNvSpPr txBox="1"/>
          <p:nvPr/>
        </p:nvSpPr>
        <p:spPr>
          <a:xfrm>
            <a:off x="4495800" y="1154113"/>
            <a:ext cx="609600" cy="522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830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1987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894DD0-92D4-4B17-AF45-C17A9C6E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308100"/>
            <a:ext cx="1066800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AirBags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416E60CB-E280-4A82-A30B-D638194E2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288" y="2252663"/>
            <a:ext cx="99060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Helmet Laws</a:t>
            </a: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E1A0A24A-B6F7-4F74-B425-52D9C5E2071A}"/>
              </a:ext>
            </a:extLst>
          </p:cNvPr>
          <p:cNvSpPr/>
          <p:nvPr/>
        </p:nvSpPr>
        <p:spPr>
          <a:xfrm>
            <a:off x="5334000" y="1722438"/>
            <a:ext cx="152400" cy="944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73" name="TextBox 31">
            <a:extLst>
              <a:ext uri="{FF2B5EF4-FFF2-40B4-BE49-F238E27FC236}">
                <a16:creationId xmlns:a16="http://schemas.microsoft.com/office/drawing/2014/main" id="{98A7EBC4-D41C-4880-B966-C6704152D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122363"/>
            <a:ext cx="1143000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Strategic Highway Safety Plans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11783885-5DA8-4669-A6A7-FD4AC1D67C51}"/>
              </a:ext>
            </a:extLst>
          </p:cNvPr>
          <p:cNvSpPr/>
          <p:nvPr/>
        </p:nvSpPr>
        <p:spPr>
          <a:xfrm flipH="1">
            <a:off x="6781800" y="2438400"/>
            <a:ext cx="152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6ABD44E0-F341-4707-A623-0D3507AAD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4495800"/>
            <a:ext cx="1219200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Tougher DUI Laws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4EFD4E87-CC7A-41BA-ACF9-35E96356961F}"/>
              </a:ext>
            </a:extLst>
          </p:cNvPr>
          <p:cNvSpPr/>
          <p:nvPr/>
        </p:nvSpPr>
        <p:spPr>
          <a:xfrm>
            <a:off x="3951288" y="3581400"/>
            <a:ext cx="1524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37D3BFF7-C39D-474E-9172-16FAC01F4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5335588"/>
            <a:ext cx="2057400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Primary Belt Laws</a:t>
            </a:r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3426AE8F-3D1D-4962-8253-C516C66C5DAE}"/>
              </a:ext>
            </a:extLst>
          </p:cNvPr>
          <p:cNvSpPr/>
          <p:nvPr/>
        </p:nvSpPr>
        <p:spPr>
          <a:xfrm>
            <a:off x="6307138" y="4165600"/>
            <a:ext cx="152400" cy="11620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DCE221AC-B3A0-4081-9381-EDEA19F4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62475"/>
            <a:ext cx="1371600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GDL Laws</a:t>
            </a:r>
          </a:p>
        </p:txBody>
      </p:sp>
      <p:sp>
        <p:nvSpPr>
          <p:cNvPr id="29" name="Up Arrow 28">
            <a:extLst>
              <a:ext uri="{FF2B5EF4-FFF2-40B4-BE49-F238E27FC236}">
                <a16:creationId xmlns:a16="http://schemas.microsoft.com/office/drawing/2014/main" id="{16DF3316-A0C4-4F23-93B0-AC4C6924C734}"/>
              </a:ext>
            </a:extLst>
          </p:cNvPr>
          <p:cNvSpPr/>
          <p:nvPr/>
        </p:nvSpPr>
        <p:spPr>
          <a:xfrm>
            <a:off x="3352800" y="3505200"/>
            <a:ext cx="1524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BB99E4-3EBD-4EF5-B1CC-F6B0552B2B2B}"/>
              </a:ext>
            </a:extLst>
          </p:cNvPr>
          <p:cNvSpPr txBox="1"/>
          <p:nvPr/>
        </p:nvSpPr>
        <p:spPr>
          <a:xfrm>
            <a:off x="8054976" y="4138613"/>
            <a:ext cx="1119295" cy="554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521 / 522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2015  /  2016</a:t>
            </a:r>
          </a:p>
        </p:txBody>
      </p:sp>
      <p:sp>
        <p:nvSpPr>
          <p:cNvPr id="30" name="TextBox 31">
            <a:extLst>
              <a:ext uri="{FF2B5EF4-FFF2-40B4-BE49-F238E27FC236}">
                <a16:creationId xmlns:a16="http://schemas.microsoft.com/office/drawing/2014/main" id="{CBF4ACA0-FA1C-4147-B252-A83C13130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1" y="2421732"/>
            <a:ext cx="118745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 &amp; Highway Engineer.</a:t>
            </a:r>
          </a:p>
        </p:txBody>
      </p:sp>
    </p:spTree>
    <p:extLst>
      <p:ext uri="{BB962C8B-B14F-4D97-AF65-F5344CB8AC3E}">
        <p14:creationId xmlns:p14="http://schemas.microsoft.com/office/powerpoint/2010/main" val="33335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 animBg="1"/>
      <p:bldP spid="24" grpId="0" animBg="1"/>
      <p:bldP spid="25" grpId="0" animBg="1"/>
      <p:bldP spid="23" grpId="0" animBg="1"/>
      <p:bldP spid="2073" grpId="0" animBg="1"/>
      <p:bldP spid="27" grpId="0" animBg="1"/>
      <p:bldP spid="19" grpId="0" animBg="1"/>
      <p:bldP spid="18" grpId="0" animBg="1"/>
      <p:bldP spid="22" grpId="0" animBg="1"/>
      <p:bldP spid="20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TZD_color_logo_new.jpg">
            <a:extLst>
              <a:ext uri="{FF2B5EF4-FFF2-40B4-BE49-F238E27FC236}">
                <a16:creationId xmlns:a16="http://schemas.microsoft.com/office/drawing/2014/main" id="{0FB9447B-E07C-4B0A-95BC-0291E08B4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5415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6">
            <a:extLst>
              <a:ext uri="{FF2B5EF4-FFF2-40B4-BE49-F238E27FC236}">
                <a16:creationId xmlns:a16="http://schemas.microsoft.com/office/drawing/2014/main" id="{933D9419-7773-4780-96C0-7487F99D1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31242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Kristen ITC" panose="03050502040202030202" pitchFamily="66" charset="0"/>
              </a:rPr>
              <a:t>During the past decade Maryland has experienced </a:t>
            </a:r>
            <a:r>
              <a:rPr lang="en-US" altLang="en-US" sz="2800" b="1" u="sng">
                <a:latin typeface="Kristen ITC" panose="03050502040202030202" pitchFamily="66" charset="0"/>
              </a:rPr>
              <a:t>significant</a:t>
            </a:r>
            <a:r>
              <a:rPr lang="en-US" altLang="en-US" sz="2400" b="1">
                <a:latin typeface="Kristen ITC" panose="03050502040202030202" pitchFamily="66" charset="0"/>
              </a:rPr>
              <a:t> decreases in Highway Fatal and Serious Injuries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535B6A-1033-42C1-9396-1E63AC27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057400"/>
            <a:ext cx="2743200" cy="1016000"/>
          </a:xfrm>
          <a:prstGeom prst="rect">
            <a:avLst/>
          </a:prstGeom>
          <a:solidFill>
            <a:srgbClr val="CA3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  <a:cs typeface="Tahoma" panose="020B0604030504040204" pitchFamily="34" charset="0"/>
              </a:rPr>
              <a:t>Our Collective Efforts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  <a:cs typeface="Tahoma" panose="020B0604030504040204" pitchFamily="34" charset="0"/>
              </a:rPr>
              <a:t>Save Lives!!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999B49E-B9EE-4CA8-81FE-B70ED7131EB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5943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270" name="Chart 10">
            <a:extLst>
              <a:ext uri="{FF2B5EF4-FFF2-40B4-BE49-F238E27FC236}">
                <a16:creationId xmlns:a16="http://schemas.microsoft.com/office/drawing/2014/main" id="{74D8E87B-D5FC-47AB-BA86-317FEC952470}"/>
              </a:ext>
            </a:extLst>
          </p:cNvPr>
          <p:cNvGraphicFramePr>
            <a:graphicFrameLocks/>
          </p:cNvGraphicFramePr>
          <p:nvPr/>
        </p:nvGraphicFramePr>
        <p:xfrm>
          <a:off x="3378200" y="3175000"/>
          <a:ext cx="578326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Chart" r:id="rId5" imgW="5785605" imgH="3206774" progId="Excel.Chart.8">
                  <p:embed/>
                </p:oleObj>
              </mc:Choice>
              <mc:Fallback>
                <p:oleObj name="Chart" r:id="rId5" imgW="5785605" imgH="3206774" progId="Excel.Chart.8">
                  <p:embed/>
                  <p:pic>
                    <p:nvPicPr>
                      <p:cNvPr id="11270" name="Chart 10">
                        <a:extLst>
                          <a:ext uri="{FF2B5EF4-FFF2-40B4-BE49-F238E27FC236}">
                            <a16:creationId xmlns:a16="http://schemas.microsoft.com/office/drawing/2014/main" id="{74D8E87B-D5FC-47AB-BA86-317FEC95247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3175000"/>
                        <a:ext cx="578326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6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4385569" y="177553"/>
            <a:ext cx="4686994" cy="612775"/>
          </a:xfrm>
        </p:spPr>
        <p:txBody>
          <a:bodyPr/>
          <a:lstStyle/>
          <a:p>
            <a:r>
              <a:rPr lang="en-US" altLang="en-US" sz="3600" dirty="0">
                <a:latin typeface="Century Gothic" panose="020B0502020202020204" pitchFamily="34" charset="0"/>
              </a:rPr>
              <a:t>Increased Exposure</a:t>
            </a: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27" y="896134"/>
            <a:ext cx="8016536" cy="4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0247" y="3760787"/>
            <a:ext cx="2752725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Maryland  VMT: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b="1" u="sng" dirty="0">
                <a:solidFill>
                  <a:schemeClr val="bg1"/>
                </a:solidFill>
              </a:rPr>
              <a:t>2016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2.9% from 2014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sym typeface="Wingdings"/>
            </a:endParaRPr>
          </a:p>
          <a:p>
            <a:pPr>
              <a:defRPr/>
            </a:pPr>
            <a:r>
              <a:rPr lang="en-US" b="1" u="sng" dirty="0">
                <a:solidFill>
                  <a:schemeClr val="bg1"/>
                </a:solidFill>
              </a:rPr>
              <a:t>2017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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1.9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% from 2015</a:t>
            </a:r>
          </a:p>
          <a:p>
            <a:pPr eaLnBrk="1" hangingPunct="1">
              <a:defRPr/>
            </a:pPr>
            <a:endParaRPr lang="en-US" dirty="0">
              <a:sym typeface="Wingdings"/>
            </a:endParaRPr>
          </a:p>
          <a:p>
            <a:pPr algn="ctr" eaLnBrk="1" hangingPunct="1">
              <a:defRPr/>
            </a:pPr>
            <a:r>
              <a:rPr lang="en-US" sz="2000" dirty="0">
                <a:sym typeface="Wingdings"/>
              </a:rPr>
              <a:t>Almost  4</a:t>
            </a:r>
            <a:r>
              <a:rPr lang="en-US" sz="2000" b="1" u="sng" dirty="0">
                <a:sym typeface="Wingdings"/>
              </a:rPr>
              <a:t> BILLION</a:t>
            </a:r>
            <a:r>
              <a:rPr lang="en-US" sz="2000" b="1" dirty="0">
                <a:sym typeface="Wingdings"/>
              </a:rPr>
              <a:t> </a:t>
            </a:r>
          </a:p>
          <a:p>
            <a:pPr algn="ctr" eaLnBrk="1" hangingPunct="1">
              <a:defRPr/>
            </a:pPr>
            <a:r>
              <a:rPr lang="en-US" sz="2000" dirty="0">
                <a:sym typeface="Wingdings"/>
              </a:rPr>
              <a:t>VMT more than 2014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1079"/>
            <a:ext cx="1045029" cy="45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0" r="10371"/>
          <a:stretch/>
        </p:blipFill>
        <p:spPr>
          <a:xfrm>
            <a:off x="-1" y="2952693"/>
            <a:ext cx="1035698" cy="985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r="13031"/>
          <a:stretch/>
        </p:blipFill>
        <p:spPr>
          <a:xfrm>
            <a:off x="0" y="3965069"/>
            <a:ext cx="1035697" cy="962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88" y="5896349"/>
            <a:ext cx="2033436" cy="8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8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>
            <a:extLst>
              <a:ext uri="{FF2B5EF4-FFF2-40B4-BE49-F238E27FC236}">
                <a16:creationId xmlns:a16="http://schemas.microsoft.com/office/drawing/2014/main" id="{D3F19CE7-BDD9-4469-9706-64D0E0B9A7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200" y="673100"/>
            <a:ext cx="7710488" cy="5200650"/>
            <a:chOff x="1274" y="793"/>
            <a:chExt cx="3331" cy="2247"/>
          </a:xfrm>
        </p:grpSpPr>
        <p:sp>
          <p:nvSpPr>
            <p:cNvPr id="23570" name="_s1028">
              <a:extLst>
                <a:ext uri="{FF2B5EF4-FFF2-40B4-BE49-F238E27FC236}">
                  <a16:creationId xmlns:a16="http://schemas.microsoft.com/office/drawing/2014/main" id="{0196A547-5482-4A9E-A3D4-713759CCE9B6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2340" y="1209"/>
              <a:ext cx="1080" cy="10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3571" name="_s1029">
              <a:extLst>
                <a:ext uri="{FF2B5EF4-FFF2-40B4-BE49-F238E27FC236}">
                  <a16:creationId xmlns:a16="http://schemas.microsoft.com/office/drawing/2014/main" id="{D837B426-8437-4E06-B13B-12E590E55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" y="793"/>
              <a:ext cx="79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Unbelted = 530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(30% of all fatalities)</a:t>
              </a:r>
            </a:p>
          </p:txBody>
        </p:sp>
        <p:sp>
          <p:nvSpPr>
            <p:cNvPr id="23572" name="_s1030">
              <a:extLst>
                <a:ext uri="{FF2B5EF4-FFF2-40B4-BE49-F238E27FC236}">
                  <a16:creationId xmlns:a16="http://schemas.microsoft.com/office/drawing/2014/main" id="{B1C9F28B-FE53-4AE8-BC0C-371AD90C4366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2695" y="1825"/>
              <a:ext cx="1080" cy="1080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3573" name="_s1031">
              <a:extLst>
                <a:ext uri="{FF2B5EF4-FFF2-40B4-BE49-F238E27FC236}">
                  <a16:creationId xmlns:a16="http://schemas.microsoft.com/office/drawing/2014/main" id="{482D68E3-EF2F-4036-AE99-177C5344A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2760"/>
              <a:ext cx="79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Impaired = 592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(34% of all)</a:t>
              </a:r>
            </a:p>
          </p:txBody>
        </p:sp>
        <p:sp>
          <p:nvSpPr>
            <p:cNvPr id="23574" name="_s1032">
              <a:extLst>
                <a:ext uri="{FF2B5EF4-FFF2-40B4-BE49-F238E27FC236}">
                  <a16:creationId xmlns:a16="http://schemas.microsoft.com/office/drawing/2014/main" id="{B49505E6-E4E6-4198-8C5E-6E7C1415ADDF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1984" y="1824"/>
              <a:ext cx="1080" cy="1080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3575" name="_s1033">
              <a:extLst>
                <a:ext uri="{FF2B5EF4-FFF2-40B4-BE49-F238E27FC236}">
                  <a16:creationId xmlns:a16="http://schemas.microsoft.com/office/drawing/2014/main" id="{03F225C1-9459-448E-98EE-CCBED4FF0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2770"/>
              <a:ext cx="79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Speed = 361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(20% of all)</a:t>
              </a:r>
            </a:p>
          </p:txBody>
        </p:sp>
        <p:sp>
          <p:nvSpPr>
            <p:cNvPr id="23576" name="Text Box 10">
              <a:extLst>
                <a:ext uri="{FF2B5EF4-FFF2-40B4-BE49-F238E27FC236}">
                  <a16:creationId xmlns:a16="http://schemas.microsoft.com/office/drawing/2014/main" id="{DF795763-E6C6-49CF-8BC9-69E79F85D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" y="2316"/>
              <a:ext cx="52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154</a:t>
              </a:r>
            </a:p>
          </p:txBody>
        </p:sp>
        <p:sp>
          <p:nvSpPr>
            <p:cNvPr id="23577" name="Text Box 11">
              <a:extLst>
                <a:ext uri="{FF2B5EF4-FFF2-40B4-BE49-F238E27FC236}">
                  <a16:creationId xmlns:a16="http://schemas.microsoft.com/office/drawing/2014/main" id="{46492B73-D98A-4B4F-83D1-989B78FA2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2" y="2349"/>
              <a:ext cx="527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265</a:t>
              </a:r>
            </a:p>
          </p:txBody>
        </p:sp>
        <p:sp>
          <p:nvSpPr>
            <p:cNvPr id="23578" name="Text Box 12">
              <a:extLst>
                <a:ext uri="{FF2B5EF4-FFF2-40B4-BE49-F238E27FC236}">
                  <a16:creationId xmlns:a16="http://schemas.microsoft.com/office/drawing/2014/main" id="{CD827E12-2BC2-4CA7-997A-20636D1E6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8" y="2349"/>
              <a:ext cx="527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72</a:t>
              </a:r>
            </a:p>
          </p:txBody>
        </p:sp>
        <p:sp>
          <p:nvSpPr>
            <p:cNvPr id="23579" name="Text Box 13">
              <a:extLst>
                <a:ext uri="{FF2B5EF4-FFF2-40B4-BE49-F238E27FC236}">
                  <a16:creationId xmlns:a16="http://schemas.microsoft.com/office/drawing/2014/main" id="{4941B754-2405-4C0C-9B83-8F949EDAF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8" y="2092"/>
              <a:ext cx="527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72</a:t>
              </a:r>
            </a:p>
          </p:txBody>
        </p:sp>
      </p:grpSp>
      <p:sp>
        <p:nvSpPr>
          <p:cNvPr id="348174" name="Text Box 14">
            <a:extLst>
              <a:ext uri="{FF2B5EF4-FFF2-40B4-BE49-F238E27FC236}">
                <a16:creationId xmlns:a16="http://schemas.microsoft.com/office/drawing/2014/main" id="{12B18730-43B7-40F7-AAB5-DF18C3F39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984250"/>
            <a:ext cx="2667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u="sng" dirty="0"/>
              <a:t>1,763</a:t>
            </a:r>
            <a:r>
              <a:rPr lang="en-US" altLang="en-US" sz="2000" b="1" dirty="0"/>
              <a:t> motor vehicle occupant deaths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/>
              <a:t>for the period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u="sng" dirty="0"/>
              <a:t>2012-2016</a:t>
            </a:r>
            <a:r>
              <a:rPr lang="en-US" altLang="en-US" sz="20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/>
              <a:t>(</a:t>
            </a:r>
            <a:r>
              <a:rPr lang="en-US" altLang="en-US" sz="1800" b="1" dirty="0"/>
              <a:t>non-pedestrian and non-motorcycle</a:t>
            </a:r>
            <a:r>
              <a:rPr lang="en-US" altLang="en-US" sz="2000" b="1" dirty="0"/>
              <a:t>). </a:t>
            </a:r>
            <a:endParaRPr lang="en-US" altLang="en-US" sz="800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800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Fifty-eight</a:t>
            </a:r>
            <a:r>
              <a:rPr lang="en-US" altLang="en-US" sz="2000" b="1" dirty="0"/>
              <a:t> percent (n=1,021) involved speeding, impairment, or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/>
              <a:t>lack of belt use.</a:t>
            </a:r>
          </a:p>
        </p:txBody>
      </p:sp>
      <p:sp>
        <p:nvSpPr>
          <p:cNvPr id="348175" name="Text Box 15">
            <a:extLst>
              <a:ext uri="{FF2B5EF4-FFF2-40B4-BE49-F238E27FC236}">
                <a16:creationId xmlns:a16="http://schemas.microsoft.com/office/drawing/2014/main" id="{D56EECDE-5B0D-4602-B849-D736D1AB1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2286000"/>
            <a:ext cx="725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212</a:t>
            </a:r>
          </a:p>
        </p:txBody>
      </p:sp>
      <p:sp>
        <p:nvSpPr>
          <p:cNvPr id="348176" name="Text Box 16">
            <a:extLst>
              <a:ext uri="{FF2B5EF4-FFF2-40B4-BE49-F238E27FC236}">
                <a16:creationId xmlns:a16="http://schemas.microsoft.com/office/drawing/2014/main" id="{AF1D3117-4E05-4B44-BF06-ABC66E57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35325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183</a:t>
            </a:r>
          </a:p>
        </p:txBody>
      </p:sp>
      <p:sp>
        <p:nvSpPr>
          <p:cNvPr id="348177" name="Text Box 17">
            <a:extLst>
              <a:ext uri="{FF2B5EF4-FFF2-40B4-BE49-F238E27FC236}">
                <a16:creationId xmlns:a16="http://schemas.microsoft.com/office/drawing/2014/main" id="{7D583B25-B502-488D-91E7-7A5B955E9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3140075"/>
            <a:ext cx="63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63</a:t>
            </a:r>
          </a:p>
        </p:txBody>
      </p:sp>
      <p:sp>
        <p:nvSpPr>
          <p:cNvPr id="3079" name="Text Box 18">
            <a:extLst>
              <a:ext uri="{FF2B5EF4-FFF2-40B4-BE49-F238E27FC236}">
                <a16:creationId xmlns:a16="http://schemas.microsoft.com/office/drawing/2014/main" id="{247FC6CD-1F27-4CEC-AACA-4714565BA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76200"/>
            <a:ext cx="9144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250" b="1" dirty="0">
                <a:latin typeface="Verdana" pitchFamily="34" charset="0"/>
              </a:rPr>
              <a:t>Maryland Motor Vehicle Occupant Fatality Causes</a:t>
            </a:r>
          </a:p>
        </p:txBody>
      </p:sp>
      <p:sp>
        <p:nvSpPr>
          <p:cNvPr id="3080" name="Text Box 19">
            <a:extLst>
              <a:ext uri="{FF2B5EF4-FFF2-40B4-BE49-F238E27FC236}">
                <a16:creationId xmlns:a16="http://schemas.microsoft.com/office/drawing/2014/main" id="{08C4BF68-6650-45AF-9500-380CB8466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541963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Verdana" panose="020B0604030504040204" pitchFamily="34" charset="0"/>
              </a:rPr>
              <a:t>5 yr Totals</a:t>
            </a:r>
          </a:p>
        </p:txBody>
      </p:sp>
      <p:sp>
        <p:nvSpPr>
          <p:cNvPr id="23561" name="Text Box 21">
            <a:extLst>
              <a:ext uri="{FF2B5EF4-FFF2-40B4-BE49-F238E27FC236}">
                <a16:creationId xmlns:a16="http://schemas.microsoft.com/office/drawing/2014/main" id="{8323310E-9D9B-4523-A07D-FC844BA9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77000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Created by STAR-ORC NSC CODES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E57CFBCB-4803-4E4F-BABE-E41A6682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2813"/>
            <a:ext cx="207486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https://encrypted-tbn0.gstatic.com/images?q=tbn:ANd9GcQTKvf4dmcVTQg_ZBllH25UChhlfNTeoZkeAQ0W-ydbgeeJzs2EQF3-VfUC">
            <a:hlinkClick r:id="rId4"/>
            <a:extLst>
              <a:ext uri="{FF2B5EF4-FFF2-40B4-BE49-F238E27FC236}">
                <a16:creationId xmlns:a16="http://schemas.microsoft.com/office/drawing/2014/main" id="{37C393DF-5267-45E3-8D5D-7AE7714B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111375"/>
            <a:ext cx="177323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://www.ecosafe.solutions/wp-content/uploads/2014/02/SpeedingCar.jpg">
            <a:extLst>
              <a:ext uri="{FF2B5EF4-FFF2-40B4-BE49-F238E27FC236}">
                <a16:creationId xmlns:a16="http://schemas.microsoft.com/office/drawing/2014/main" id="{5CB3A2A2-298F-4EB4-A13C-81D8E69E8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4167" r="7407" b="16667"/>
          <a:stretch>
            <a:fillRect/>
          </a:stretch>
        </p:blipFill>
        <p:spPr bwMode="auto">
          <a:xfrm>
            <a:off x="415925" y="3463925"/>
            <a:ext cx="177323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1">
            <a:extLst>
              <a:ext uri="{FF2B5EF4-FFF2-40B4-BE49-F238E27FC236}">
                <a16:creationId xmlns:a16="http://schemas.microsoft.com/office/drawing/2014/main" id="{81F18F7F-2C71-43B1-81C2-5B1BA4815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25" y="5961063"/>
            <a:ext cx="2230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Impairment is alcohol and/or drugs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AC797AE-8ED0-4CC3-AD9D-A1C541A8328E}"/>
              </a:ext>
            </a:extLst>
          </p:cNvPr>
          <p:cNvSpPr txBox="1">
            <a:spLocks/>
          </p:cNvSpPr>
          <p:nvPr/>
        </p:nvSpPr>
        <p:spPr bwMode="auto">
          <a:xfrm>
            <a:off x="2276475" y="1392238"/>
            <a:ext cx="441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  <a:cs typeface="Tahoma" panose="020B0604030504040204" pitchFamily="34" charset="0"/>
              </a:rPr>
              <a:t>MD’s Observed Belt Use Rate…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0D5C647-C73C-430B-A994-E0488654CD26}"/>
              </a:ext>
            </a:extLst>
          </p:cNvPr>
          <p:cNvSpPr txBox="1">
            <a:spLocks/>
          </p:cNvSpPr>
          <p:nvPr/>
        </p:nvSpPr>
        <p:spPr>
          <a:xfrm>
            <a:off x="3559175" y="1716088"/>
            <a:ext cx="2825750" cy="400050"/>
          </a:xfrm>
          <a:prstGeom prst="rect">
            <a:avLst/>
          </a:prstGeom>
        </p:spPr>
        <p:txBody>
          <a:bodyPr/>
          <a:lstStyle/>
          <a:p>
            <a:pPr algn="ctr" defTabSz="457200">
              <a:defRPr/>
            </a:pPr>
            <a:r>
              <a:rPr lang="en-US" sz="2800" b="1" dirty="0">
                <a:latin typeface="+mj-lt"/>
                <a:ea typeface="Geneva"/>
                <a:cs typeface="Geneva"/>
              </a:rPr>
              <a:t>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6F9BA0-A4C3-4346-9CC5-F05579DF6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1725613"/>
            <a:ext cx="823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/>
                <a:cs typeface="Geneva"/>
              </a:rPr>
              <a:t>92.1</a:t>
            </a:r>
            <a:endParaRPr lang="en-US" alt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FEB5A52-166D-4953-8009-0643A12B8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551113"/>
            <a:ext cx="12636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2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4" grpId="0"/>
      <p:bldP spid="348175" grpId="0"/>
      <p:bldP spid="348176" grpId="0"/>
      <p:bldP spid="348177" grpId="0"/>
      <p:bldP spid="3080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006">
            <a:extLst>
              <a:ext uri="{FF2B5EF4-FFF2-40B4-BE49-F238E27FC236}">
                <a16:creationId xmlns:a16="http://schemas.microsoft.com/office/drawing/2014/main" id="{8E6FC242-4D06-4827-9C63-5DBBB02F9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91440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418C41-3494-4303-86D8-888482C53C38}"/>
              </a:ext>
            </a:extLst>
          </p:cNvPr>
          <p:cNvSpPr txBox="1"/>
          <p:nvPr/>
        </p:nvSpPr>
        <p:spPr>
          <a:xfrm>
            <a:off x="112713" y="1592263"/>
            <a:ext cx="1490662" cy="156845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/>
              <a:t>2017 Observed </a:t>
            </a:r>
            <a:r>
              <a:rPr lang="en-US" b="1" dirty="0" err="1"/>
              <a:t>SeatBelt</a:t>
            </a:r>
            <a:r>
              <a:rPr lang="en-US" b="1" dirty="0"/>
              <a:t> Use Rate:</a:t>
            </a:r>
          </a:p>
          <a:p>
            <a:pPr algn="ctr" eaLnBrk="1" hangingPunct="1">
              <a:defRPr/>
            </a:pPr>
            <a:r>
              <a:rPr lang="en-US" sz="2400" b="1" u="sng" dirty="0"/>
              <a:t>92.1%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73096CFD-12F7-4594-9EF8-DEE9CD732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1412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S:\MHSO\MHSO Public Documents\Logos\MHSO Program Logos\CIOT\ciot_dn_hi.JPG">
            <a:extLst>
              <a:ext uri="{FF2B5EF4-FFF2-40B4-BE49-F238E27FC236}">
                <a16:creationId xmlns:a16="http://schemas.microsoft.com/office/drawing/2014/main" id="{C50130B3-088D-4085-952B-7974624D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9300"/>
            <a:ext cx="10223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2">
            <a:extLst>
              <a:ext uri="{FF2B5EF4-FFF2-40B4-BE49-F238E27FC236}">
                <a16:creationId xmlns:a16="http://schemas.microsoft.com/office/drawing/2014/main" id="{404F99C0-D189-4633-93DE-EC922486F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408113"/>
            <a:ext cx="709613" cy="307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91.1</a:t>
            </a:r>
            <a:r>
              <a:rPr lang="en-US" altLang="en-US" sz="1200"/>
              <a:t>%</a:t>
            </a:r>
          </a:p>
        </p:txBody>
      </p:sp>
      <p:sp>
        <p:nvSpPr>
          <p:cNvPr id="25607" name="TextBox 3">
            <a:extLst>
              <a:ext uri="{FF2B5EF4-FFF2-40B4-BE49-F238E27FC236}">
                <a16:creationId xmlns:a16="http://schemas.microsoft.com/office/drawing/2014/main" id="{EB7011F9-8B5A-4B04-BEEA-ABE53BE86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87500"/>
            <a:ext cx="2459038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Observed SeatBelt Use: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E983EDB-C978-4725-A155-86758FA7C8D8}"/>
              </a:ext>
            </a:extLst>
          </p:cNvPr>
          <p:cNvSpPr/>
          <p:nvPr/>
        </p:nvSpPr>
        <p:spPr>
          <a:xfrm>
            <a:off x="5049838" y="1644650"/>
            <a:ext cx="284162" cy="1920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609" name="TextBox 9">
            <a:extLst>
              <a:ext uri="{FF2B5EF4-FFF2-40B4-BE49-F238E27FC236}">
                <a16:creationId xmlns:a16="http://schemas.microsoft.com/office/drawing/2014/main" id="{F5FE777D-65C7-4315-89BE-5DF0F067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1389063"/>
            <a:ext cx="711200" cy="307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90.7</a:t>
            </a:r>
            <a:r>
              <a:rPr lang="en-US" altLang="en-US" sz="1200"/>
              <a:t>%</a:t>
            </a:r>
          </a:p>
        </p:txBody>
      </p:sp>
      <p:sp>
        <p:nvSpPr>
          <p:cNvPr id="25610" name="TextBox 10">
            <a:extLst>
              <a:ext uri="{FF2B5EF4-FFF2-40B4-BE49-F238E27FC236}">
                <a16:creationId xmlns:a16="http://schemas.microsoft.com/office/drawing/2014/main" id="{A9E010A9-AEA3-4390-AF0B-0A83FE848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1397000"/>
            <a:ext cx="711200" cy="307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92.1</a:t>
            </a:r>
            <a:r>
              <a:rPr lang="en-US" altLang="en-US" sz="1200"/>
              <a:t>%</a:t>
            </a:r>
          </a:p>
        </p:txBody>
      </p:sp>
      <p:sp>
        <p:nvSpPr>
          <p:cNvPr id="25611" name="TextBox 11">
            <a:extLst>
              <a:ext uri="{FF2B5EF4-FFF2-40B4-BE49-F238E27FC236}">
                <a16:creationId xmlns:a16="http://schemas.microsoft.com/office/drawing/2014/main" id="{F2F0FCD3-FC93-4746-8F82-47513498F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1408113"/>
            <a:ext cx="709612" cy="307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92.9</a:t>
            </a:r>
            <a:r>
              <a:rPr lang="en-US" altLang="en-US" sz="1200"/>
              <a:t>%</a:t>
            </a:r>
          </a:p>
        </p:txBody>
      </p:sp>
      <p:sp>
        <p:nvSpPr>
          <p:cNvPr id="25612" name="TextBox 12">
            <a:extLst>
              <a:ext uri="{FF2B5EF4-FFF2-40B4-BE49-F238E27FC236}">
                <a16:creationId xmlns:a16="http://schemas.microsoft.com/office/drawing/2014/main" id="{CA79D56F-614D-4EC3-8C70-D9A24580B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1676400"/>
            <a:ext cx="498475" cy="261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2012</a:t>
            </a:r>
          </a:p>
        </p:txBody>
      </p:sp>
      <p:sp>
        <p:nvSpPr>
          <p:cNvPr id="25613" name="TextBox 13">
            <a:extLst>
              <a:ext uri="{FF2B5EF4-FFF2-40B4-BE49-F238E27FC236}">
                <a16:creationId xmlns:a16="http://schemas.microsoft.com/office/drawing/2014/main" id="{0B5A9853-39F5-489F-8930-1331A227E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3" y="1657350"/>
            <a:ext cx="496887" cy="261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2013</a:t>
            </a:r>
          </a:p>
        </p:txBody>
      </p:sp>
      <p:sp>
        <p:nvSpPr>
          <p:cNvPr id="25614" name="TextBox 14">
            <a:extLst>
              <a:ext uri="{FF2B5EF4-FFF2-40B4-BE49-F238E27FC236}">
                <a16:creationId xmlns:a16="http://schemas.microsoft.com/office/drawing/2014/main" id="{8DA7EE22-8ECB-4166-B12E-824B20FD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1674813"/>
            <a:ext cx="496887" cy="261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2014</a:t>
            </a:r>
          </a:p>
        </p:txBody>
      </p:sp>
      <p:sp>
        <p:nvSpPr>
          <p:cNvPr id="25615" name="TextBox 15">
            <a:extLst>
              <a:ext uri="{FF2B5EF4-FFF2-40B4-BE49-F238E27FC236}">
                <a16:creationId xmlns:a16="http://schemas.microsoft.com/office/drawing/2014/main" id="{FC47EFDE-8AED-4105-88B2-E814D1B58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1671638"/>
            <a:ext cx="496887" cy="261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2015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CAEF0C07-F3D7-428B-8B05-C1AB6A0F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799513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sz="2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Unrestrained Serious Injuries </a:t>
            </a:r>
            <a:br>
              <a:rPr lang="en-US" sz="2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Percentage of All vs Impaired Driving</a:t>
            </a:r>
            <a:r>
              <a:rPr lang="en-US" sz="3200" dirty="0"/>
              <a:t>  </a:t>
            </a:r>
            <a:r>
              <a:rPr lang="en-US" sz="2800" dirty="0"/>
              <a:t>2006-2015</a:t>
            </a:r>
          </a:p>
        </p:txBody>
      </p:sp>
    </p:spTree>
    <p:extLst>
      <p:ext uri="{BB962C8B-B14F-4D97-AF65-F5344CB8AC3E}">
        <p14:creationId xmlns:p14="http://schemas.microsoft.com/office/powerpoint/2010/main" val="384714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7B893A3-42D5-4195-B60C-9EC4E55F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76200"/>
            <a:ext cx="8836025" cy="685800"/>
          </a:xfrm>
        </p:spPr>
        <p:txBody>
          <a:bodyPr/>
          <a:lstStyle/>
          <a:p>
            <a:r>
              <a:rPr lang="en-US" altLang="en-US" sz="3200" b="1"/>
              <a:t>What Will History’s Next Chapter Look Like?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97E981A-E559-4DD6-9D80-50E07ABA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1355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 u="sng" dirty="0"/>
              <a:t>Crossroad:</a:t>
            </a:r>
            <a:r>
              <a:rPr lang="en-US" altLang="en-US" sz="2400" dirty="0"/>
              <a:t>  Intersection of Technology &amp; Driver Behavior ….</a:t>
            </a:r>
          </a:p>
        </p:txBody>
      </p:sp>
      <p:sp>
        <p:nvSpPr>
          <p:cNvPr id="16388" name="AutoShape 2" descr="Image result for autonomous vehicles">
            <a:extLst>
              <a:ext uri="{FF2B5EF4-FFF2-40B4-BE49-F238E27FC236}">
                <a16:creationId xmlns:a16="http://schemas.microsoft.com/office/drawing/2014/main" id="{836B7320-E4ED-43B1-872E-934E62B944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BF086FAB-25E3-41B7-B93D-2ED932E41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493963"/>
            <a:ext cx="33718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46F0BBB0-2E8F-4AC1-BE38-6383870B1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1468438"/>
            <a:ext cx="544353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E9E3A4DF-3613-4E05-A5A5-452FE56E4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30688"/>
            <a:ext cx="32766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15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>
            <a:extLst>
              <a:ext uri="{FF2B5EF4-FFF2-40B4-BE49-F238E27FC236}">
                <a16:creationId xmlns:a16="http://schemas.microsoft.com/office/drawing/2014/main" id="{A92F42DA-9042-4923-AD64-C014DD05A9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2D4976-8CD5-477F-A624-CE916A23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227" y="3130118"/>
            <a:ext cx="6144827" cy="184467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Working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Toward Zero Deaths</a:t>
            </a:r>
          </a:p>
        </p:txBody>
      </p:sp>
    </p:spTree>
    <p:extLst>
      <p:ext uri="{BB962C8B-B14F-4D97-AF65-F5344CB8AC3E}">
        <p14:creationId xmlns:p14="http://schemas.microsoft.com/office/powerpoint/2010/main" val="3241968131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5B6C304-C106-4F94-8BB0-8008DA19ACE9}"/>
              </a:ext>
            </a:extLst>
          </p:cNvPr>
          <p:cNvSpPr txBox="1">
            <a:spLocks/>
          </p:cNvSpPr>
          <p:nvPr/>
        </p:nvSpPr>
        <p:spPr bwMode="auto">
          <a:xfrm>
            <a:off x="774698" y="240315"/>
            <a:ext cx="7764905" cy="9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We Reverse the Deadly Highway Trend and Move Toward Zero Deaths?</a:t>
            </a:r>
            <a:endParaRPr lang="en-US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Image result for what's the plan?">
            <a:hlinkClick r:id="rId2"/>
            <a:extLst>
              <a:ext uri="{FF2B5EF4-FFF2-40B4-BE49-F238E27FC236}">
                <a16:creationId xmlns:a16="http://schemas.microsoft.com/office/drawing/2014/main" id="{21B1E350-882C-4DA8-93EF-7F757464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53" y="1160469"/>
            <a:ext cx="3553457" cy="26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33D5D24C-98EF-4B53-B17C-5CF52B7A6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32" y="1386159"/>
            <a:ext cx="1794040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STEP 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#1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447F164-CA1E-4D04-A354-7AE3F280D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6280">
            <a:off x="1137724" y="2389812"/>
            <a:ext cx="2694254" cy="329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9">
            <a:extLst>
              <a:ext uri="{FF2B5EF4-FFF2-40B4-BE49-F238E27FC236}">
                <a16:creationId xmlns:a16="http://schemas.microsoft.com/office/drawing/2014/main" id="{3EE91C76-E100-404F-AD40-2B7B3ECC1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150" y="3674810"/>
            <a:ext cx="396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30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Strategic Vision: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B1FCA2F-387C-4ADC-B3D7-A15BD9D67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550" y="4228848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Toward  </a:t>
            </a: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Zero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 Deaths</a:t>
            </a:r>
          </a:p>
        </p:txBody>
      </p:sp>
      <p:sp>
        <p:nvSpPr>
          <p:cNvPr id="12" name="Rectangle 49">
            <a:extLst>
              <a:ext uri="{FF2B5EF4-FFF2-40B4-BE49-F238E27FC236}">
                <a16:creationId xmlns:a16="http://schemas.microsoft.com/office/drawing/2014/main" id="{A0296519-7E18-479E-977B-4F892CD53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131" y="4848859"/>
            <a:ext cx="50588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Goal Statements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30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&amp; Performance Measures</a:t>
            </a:r>
          </a:p>
        </p:txBody>
      </p:sp>
    </p:spTree>
    <p:extLst>
      <p:ext uri="{BB962C8B-B14F-4D97-AF65-F5344CB8AC3E}">
        <p14:creationId xmlns:p14="http://schemas.microsoft.com/office/powerpoint/2010/main" val="297343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aryland">
  <a:themeElements>
    <a:clrScheme name="Maryla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ry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yla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aryland">
  <a:themeElements>
    <a:clrScheme name="Maryla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ry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yla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475</Words>
  <Application>Microsoft Office PowerPoint</Application>
  <PresentationFormat>On-screen Show (4:3)</PresentationFormat>
  <Paragraphs>134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Century Gothic</vt:lpstr>
      <vt:lpstr>Geneva</vt:lpstr>
      <vt:lpstr>Kristen ITC</vt:lpstr>
      <vt:lpstr>Tahoma</vt:lpstr>
      <vt:lpstr>Times</vt:lpstr>
      <vt:lpstr>Verdana</vt:lpstr>
      <vt:lpstr>Wingdings</vt:lpstr>
      <vt:lpstr>Office Theme</vt:lpstr>
      <vt:lpstr>Custom Design</vt:lpstr>
      <vt:lpstr>1_Maryland</vt:lpstr>
      <vt:lpstr>2_Maryland</vt:lpstr>
      <vt:lpstr>Microsoft Excel Chart</vt:lpstr>
      <vt:lpstr>PowerPoint Presentation</vt:lpstr>
      <vt:lpstr>PowerPoint Presentation</vt:lpstr>
      <vt:lpstr>PowerPoint Presentation</vt:lpstr>
      <vt:lpstr>Increased Exposure</vt:lpstr>
      <vt:lpstr>PowerPoint Presentation</vt:lpstr>
      <vt:lpstr>Unrestrained Serious Injuries  Percentage of All vs Impaired Driving  2006-2015</vt:lpstr>
      <vt:lpstr>What Will History’s Next Chapter Look Like?</vt:lpstr>
      <vt:lpstr>Working Toward Zero Deaths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Culture – A Personal Contribution</vt:lpstr>
      <vt:lpstr>Creates a Culture of Safety … From the Start</vt:lpstr>
      <vt:lpstr>Safety Culture – A Community Effort</vt:lpstr>
      <vt:lpstr>PowerPoint Presentation</vt:lpstr>
    </vt:vector>
  </TitlesOfParts>
  <Company>JMT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Everson, Lauraine</dc:creator>
  <cp:lastModifiedBy>Tom Gianni</cp:lastModifiedBy>
  <cp:revision>112</cp:revision>
  <dcterms:created xsi:type="dcterms:W3CDTF">2015-09-17T23:56:10Z</dcterms:created>
  <dcterms:modified xsi:type="dcterms:W3CDTF">2018-02-05T17:10:13Z</dcterms:modified>
</cp:coreProperties>
</file>